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54" r:id="rId2"/>
    <p:sldMasterId id="2147483656" r:id="rId3"/>
    <p:sldMasterId id="2147483658" r:id="rId4"/>
    <p:sldMasterId id="2147483660" r:id="rId5"/>
    <p:sldMasterId id="2147484132" r:id="rId6"/>
  </p:sldMasterIdLst>
  <p:notesMasterIdLst>
    <p:notesMasterId r:id="rId24"/>
  </p:notesMasterIdLst>
  <p:sldIdLst>
    <p:sldId id="256" r:id="rId7"/>
    <p:sldId id="270" r:id="rId8"/>
    <p:sldId id="273" r:id="rId9"/>
    <p:sldId id="274" r:id="rId10"/>
    <p:sldId id="275" r:id="rId11"/>
    <p:sldId id="276" r:id="rId12"/>
    <p:sldId id="281" r:id="rId13"/>
    <p:sldId id="277" r:id="rId14"/>
    <p:sldId id="282" r:id="rId15"/>
    <p:sldId id="278" r:id="rId16"/>
    <p:sldId id="279" r:id="rId17"/>
    <p:sldId id="284" r:id="rId18"/>
    <p:sldId id="280" r:id="rId19"/>
    <p:sldId id="283" r:id="rId20"/>
    <p:sldId id="285" r:id="rId21"/>
    <p:sldId id="286" r:id="rId22"/>
    <p:sldId id="267" r:id="rId2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69" autoAdjust="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E03CA-BF6C-4493-A12F-432027279C2C}" type="datetimeFigureOut">
              <a:rPr lang="nl-NL" smtClean="0"/>
              <a:t>31-8-2015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DB3A9-A5E5-411A-BF00-1D13CB71C4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1518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DB3A9-A5E5-411A-BF00-1D13CB71C41E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5318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  <a:ln algn="ctr"/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49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F2C88-E087-4DB9-9DEF-AA46C9B413B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1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37537-4181-4F96-AC3B-DF52BBE06E9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3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0904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9CB86-7E92-4D2B-9976-BBB78D692E5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40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766A9-A72F-4547-9F6F-61228A8D493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03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711D5-F0AF-42DF-8C9C-4721941736B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54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C1585-9D68-4C19-B27B-2260BBE79BE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03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DFA06-9251-4FB8-A7DD-B3AA01B9254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37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35CFA-8369-46AD-BF99-5B26BFF9B7C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40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E8776-837D-404B-BF27-D619196D16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9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1CD9F-E34D-4B82-87A4-5A7905639B3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602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D9E6D-8536-4FE7-8286-531B7FF0B7B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48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1D6A8-D5FD-4B3A-9610-B4D9CE071ED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91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3AA4D-ECEB-4A4E-A24E-0B646671B35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122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2481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3C7DB-CB80-4F36-A65F-22D9764970F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548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747AD-F7D1-473F-9357-458551FF4B1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05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C5C23-74A5-4009-A013-5771F301A16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052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B8D17-0DDF-4999-885E-22486FE2326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337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E151B-6E81-4DA1-9CFD-89D22AF34AC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806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7C789-8622-4F63-898C-52E9EBEA80E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3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D0D26-8E7E-4578-A119-442182947C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184DD-C37B-46E4-A1A7-6F7E23A419C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136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323D4-AB59-4165-BBE5-706FE891CD3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311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BF69D-A931-4753-87A6-CFECF87081B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015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21870-710E-432B-8FA6-ECB4D1A78E3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415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0901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BE1DD-634A-4876-83AB-09CE32A7FB2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089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F70AE-2B92-4E44-B20B-4B791D1F4B0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674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1A919-5C31-4F36-9159-C709BBC8E16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319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F1912-6C7F-4C1A-8C74-7B57E2E6660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484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4CA82-A561-4747-BB46-27254892B44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AD29B-1D27-434B-80B5-92D6211F3B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360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9477F-B928-4BDB-95B2-0DABAADCCD6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458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648C4-8776-4E32-B8EA-09F3DF53A08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650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17DB0-A60A-463C-A13A-A065B4CEE36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95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0DEBB-3494-41F7-A36F-DA48B7C96FB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061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51316-64C2-4325-801C-C0461679A9E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057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2059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F149F-C68D-47F3-A54D-9658813634C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073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E58C4-8615-4A3D-8489-7421AACC295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663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E5F91-FD43-4B49-9869-3BA0D3B23B8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96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67ED2-9981-43CB-B90C-6F2AB0CCAAF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4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D92E9-32FF-4556-B373-5668975831B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282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88219-65FD-4743-AC11-DE4B60EE6A2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653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D380D-0230-4DDC-89EF-363EC68C29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87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8E320-BA8A-454A-96DB-3133210AF72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298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E6877-A0A7-4D22-AC23-753F6F692C7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375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93210-6274-4474-9CBE-9E082E5280D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0778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87019-A44B-4668-9B7B-207BDB147D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8251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1698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B31CD9F-E34D-4B82-87A4-5A7905639B38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FAD0D26-8E7E-4578-A119-442182947C1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70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3DAD29B-1D27-434B-80B5-92D6211F3B9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1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72BF4-FD01-4EBD-9F77-6CA05AD3761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661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ED92E9-32FF-4556-B373-5668975831B2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03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D55A77A-C03C-4A4D-8B34-876129DE5E0D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3956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51A107F-7027-4D2F-9882-2037B119C46B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939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4B1B2F-242F-4A95-B23D-97A3ABD8CAEE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4596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F7F2C88-E087-4DB9-9DEF-AA46C9B413B4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5070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4237537-4181-4F96-AC3B-DF52BBE06E90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5A77A-C03C-4A4D-8B34-876129DE5E0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A107F-7027-4D2F-9882-2037B119C46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B1B2F-242F-4A95-B23D-97A3ABD8CAE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1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CCE8CE00-743A-46EF-B58C-ADAB921648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077" r:id="rId2"/>
    <p:sldLayoutId id="2147484078" r:id="rId3"/>
    <p:sldLayoutId id="2147484079" r:id="rId4"/>
    <p:sldLayoutId id="2147484080" r:id="rId5"/>
    <p:sldLayoutId id="2147484081" r:id="rId6"/>
    <p:sldLayoutId id="2147484082" r:id="rId7"/>
    <p:sldLayoutId id="2147484083" r:id="rId8"/>
    <p:sldLayoutId id="2147484084" r:id="rId9"/>
    <p:sldLayoutId id="2147484085" r:id="rId10"/>
    <p:sldLayoutId id="214748408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B87109A3-F820-4512-98FA-CBDA145FA4A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D3CDAC41-5E0C-466B-833C-6D06F5F751D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BA592F86-2DD1-416D-86B7-3435AB191E8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  <p:sldLayoutId id="21474841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A2D8D2D1-A538-49E1-B359-388444EE5E9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31-8-2015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E8CE00-743A-46EF-B58C-ADAB921648E5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21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55776" y="1412776"/>
            <a:ext cx="4186237" cy="2303462"/>
          </a:xfrm>
        </p:spPr>
        <p:txBody>
          <a:bodyPr/>
          <a:lstStyle/>
          <a:p>
            <a:r>
              <a:rPr lang="nl-NL" b="1" dirty="0" err="1" smtClean="0"/>
              <a:t>Bedrijfs-administratie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/>
              <a:t/>
            </a:r>
            <a:br>
              <a:rPr lang="nl-NL" b="1" dirty="0"/>
            </a:br>
            <a:r>
              <a:rPr lang="nl-NL" sz="2000" b="1" dirty="0" smtClean="0"/>
              <a:t>les 3: hoofdstuk 2.4</a:t>
            </a:r>
            <a:endParaRPr lang="nl-NL" b="1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4365104"/>
            <a:ext cx="28575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40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83817"/>
            <a:ext cx="7773988" cy="1143000"/>
          </a:xfrm>
        </p:spPr>
        <p:txBody>
          <a:bodyPr/>
          <a:lstStyle/>
          <a:p>
            <a:pPr algn="ctr"/>
            <a:r>
              <a:rPr lang="nl-NL" dirty="0"/>
              <a:t>Boekingsregels </a:t>
            </a:r>
            <a:br>
              <a:rPr lang="nl-NL" dirty="0"/>
            </a:br>
            <a:r>
              <a:rPr lang="nl-NL" dirty="0"/>
              <a:t>voor opbrengsten en kosten </a:t>
            </a:r>
            <a:r>
              <a:rPr lang="nl-NL" sz="1600" dirty="0" smtClean="0"/>
              <a:t>(7)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41055" y="1226817"/>
            <a:ext cx="6635080" cy="4929411"/>
          </a:xfrm>
        </p:spPr>
        <p:txBody>
          <a:bodyPr>
            <a:normAutofit/>
          </a:bodyPr>
          <a:lstStyle/>
          <a:p>
            <a:r>
              <a:rPr lang="nl-NL" u="sng" dirty="0" smtClean="0"/>
              <a:t>Samenvatting:</a:t>
            </a:r>
            <a:endParaRPr lang="nl-NL" u="sng" dirty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</a:t>
            </a:r>
            <a:r>
              <a:rPr lang="nl-NL" b="1" dirty="0" smtClean="0"/>
              <a:t>O</a:t>
            </a:r>
          </a:p>
          <a:p>
            <a:pPr marL="0" indent="0">
              <a:buNone/>
            </a:pPr>
            <a:r>
              <a:rPr lang="nl-NL" b="1" dirty="0"/>
              <a:t>	</a:t>
            </a:r>
            <a:r>
              <a:rPr lang="nl-NL" b="1" dirty="0" smtClean="0"/>
              <a:t>		opbrengsten</a:t>
            </a:r>
          </a:p>
          <a:p>
            <a:pPr marL="0" indent="0">
              <a:buNone/>
            </a:pPr>
            <a:r>
              <a:rPr lang="nl-NL" b="1" dirty="0"/>
              <a:t>	</a:t>
            </a:r>
            <a:r>
              <a:rPr lang="nl-NL" b="1" dirty="0" smtClean="0"/>
              <a:t>		</a:t>
            </a:r>
            <a:r>
              <a:rPr lang="nl-NL" dirty="0" smtClean="0"/>
              <a:t>  D		C</a:t>
            </a:r>
          </a:p>
          <a:p>
            <a:pPr marL="0" indent="0">
              <a:buNone/>
            </a:pPr>
            <a:r>
              <a:rPr lang="nl-NL" b="1" dirty="0"/>
              <a:t>	</a:t>
            </a:r>
            <a:r>
              <a:rPr lang="nl-NL" b="1" dirty="0" smtClean="0"/>
              <a:t>		  -		+</a:t>
            </a:r>
          </a:p>
          <a:p>
            <a:pPr marL="0" indent="0">
              <a:buNone/>
            </a:pPr>
            <a:r>
              <a:rPr lang="nl-NL" b="1" dirty="0" smtClean="0"/>
              <a:t>Meer </a:t>
            </a:r>
            <a:r>
              <a:rPr lang="nl-NL" b="1" dirty="0" smtClean="0"/>
              <a:t>opbrengsten credit boeken </a:t>
            </a:r>
          </a:p>
          <a:p>
            <a:pPr marL="0" indent="0">
              <a:buNone/>
            </a:pPr>
            <a:r>
              <a:rPr lang="nl-NL" b="1" dirty="0" smtClean="0"/>
              <a:t>Minder opbrengsten debet boeken</a:t>
            </a:r>
            <a:endParaRPr lang="nl-NL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847" y="4941168"/>
            <a:ext cx="3075303" cy="1637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20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Boekingsregels </a:t>
            </a:r>
            <a:br>
              <a:rPr lang="nl-NL" dirty="0"/>
            </a:br>
            <a:r>
              <a:rPr lang="nl-NL" dirty="0"/>
              <a:t>voor opbrengsten en kosten </a:t>
            </a:r>
            <a:r>
              <a:rPr lang="nl-NL" sz="1600" dirty="0" smtClean="0"/>
              <a:t>(8)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700808"/>
            <a:ext cx="7773988" cy="4249191"/>
          </a:xfrm>
        </p:spPr>
        <p:txBody>
          <a:bodyPr>
            <a:normAutofit fontScale="70000" lnSpcReduction="20000"/>
          </a:bodyPr>
          <a:lstStyle/>
          <a:p>
            <a:r>
              <a:rPr lang="nl-NL" u="sng" dirty="0" smtClean="0"/>
              <a:t>Enkele voorbeelden van kosten:</a:t>
            </a:r>
          </a:p>
          <a:p>
            <a:endParaRPr lang="nl-NL" u="sng" dirty="0"/>
          </a:p>
          <a:p>
            <a:pPr marL="0" indent="0">
              <a:buNone/>
            </a:pPr>
            <a:r>
              <a:rPr lang="nl-NL" sz="3400" dirty="0" smtClean="0"/>
              <a:t>Per kas betaald  d.d. 15/10/2014 voor diesel van </a:t>
            </a:r>
            <a:endParaRPr lang="nl-NL" sz="3400" dirty="0" smtClean="0"/>
          </a:p>
          <a:p>
            <a:pPr marL="0" indent="0">
              <a:buNone/>
            </a:pPr>
            <a:r>
              <a:rPr lang="nl-NL" sz="3400" dirty="0" smtClean="0"/>
              <a:t>de </a:t>
            </a:r>
            <a:r>
              <a:rPr lang="nl-NL" sz="3400" dirty="0" err="1" smtClean="0"/>
              <a:t>bedrijfs-auto</a:t>
            </a:r>
            <a:r>
              <a:rPr lang="nl-NL" sz="3400" dirty="0" smtClean="0"/>
              <a:t> € 80,-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		debet				credit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b="1" i="1" dirty="0" smtClean="0"/>
              <a:t>	Dit </a:t>
            </a:r>
            <a:r>
              <a:rPr lang="nl-NL" b="1" i="1" dirty="0" smtClean="0"/>
              <a:t>betekent minder bezitting van kasgeld en meer kosten (= minder eigen vermogen), </a:t>
            </a:r>
          </a:p>
          <a:p>
            <a:pPr marL="0" indent="0" algn="ctr">
              <a:buNone/>
            </a:pPr>
            <a:r>
              <a:rPr lang="nl-NL" b="1" i="1" dirty="0" smtClean="0"/>
              <a:t>dus debet boeken</a:t>
            </a:r>
          </a:p>
          <a:p>
            <a:pPr marL="0" indent="0" algn="ctr">
              <a:buNone/>
            </a:pPr>
            <a:endParaRPr lang="nl-NL" b="1" i="1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116805"/>
              </p:ext>
            </p:extLst>
          </p:nvPr>
        </p:nvGraphicFramePr>
        <p:xfrm>
          <a:off x="1475656" y="3839211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>
                          <a:solidFill>
                            <a:schemeClr val="tx1"/>
                          </a:solidFill>
                        </a:rPr>
                        <a:t>Autokosten €  80,-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>
                          <a:solidFill>
                            <a:schemeClr val="tx1"/>
                          </a:solidFill>
                        </a:rPr>
                        <a:t>Kas                       € 80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59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Boekingsregels </a:t>
            </a:r>
            <a:br>
              <a:rPr lang="nl-NL" dirty="0"/>
            </a:br>
            <a:r>
              <a:rPr lang="nl-NL" dirty="0"/>
              <a:t>voor opbrengsten en kosten </a:t>
            </a:r>
            <a:r>
              <a:rPr lang="nl-NL" sz="1600" dirty="0" smtClean="0"/>
              <a:t>(9)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Verwerking op de grootboekkaarten ‘autokosten’ en ‘kas’:</a:t>
            </a:r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554723"/>
              </p:ext>
            </p:extLst>
          </p:nvPr>
        </p:nvGraphicFramePr>
        <p:xfrm>
          <a:off x="979488" y="2753995"/>
          <a:ext cx="6730833" cy="1386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/>
                <a:gridCol w="2910840"/>
                <a:gridCol w="1119505"/>
                <a:gridCol w="111994"/>
                <a:gridCol w="289560"/>
                <a:gridCol w="1071880"/>
                <a:gridCol w="111994"/>
                <a:gridCol w="289560"/>
              </a:tblGrid>
              <a:tr h="0">
                <a:tc gridSpan="8"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6571615" algn="r"/>
                        </a:tabLst>
                      </a:pPr>
                      <a:r>
                        <a:rPr lang="nl-NL" sz="1900" spc="-20" dirty="0">
                          <a:effectLst/>
                        </a:rPr>
                        <a:t/>
                      </a:r>
                      <a:br>
                        <a:rPr lang="nl-NL" sz="1900" spc="-20" dirty="0">
                          <a:effectLst/>
                        </a:rPr>
                      </a:br>
                      <a:r>
                        <a:rPr lang="nl-NL" sz="1900" spc="-20" dirty="0">
                          <a:effectLst/>
                        </a:rPr>
                        <a:t>Naam:     Autokosten                                   	</a:t>
                      </a:r>
                      <a:r>
                        <a:rPr lang="nl-NL" sz="1900" spc="-20" dirty="0" err="1">
                          <a:effectLst/>
                        </a:rPr>
                        <a:t>Volgnr</a:t>
                      </a:r>
                      <a:r>
                        <a:rPr lang="nl-NL" sz="1900" spc="-20" dirty="0">
                          <a:effectLst/>
                        </a:rPr>
                        <a:t>.     1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394970" algn="l"/>
                          <a:tab pos="62230" algn="l"/>
                          <a:tab pos="519430" algn="l"/>
                          <a:tab pos="976630" algn="l"/>
                        </a:tabLst>
                      </a:pPr>
                      <a:r>
                        <a:rPr lang="nl-NL" sz="1500" spc="-15">
                          <a:effectLst/>
                        </a:rPr>
                        <a:t>da­tum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1220470" algn="l"/>
                          <a:tab pos="-763270" algn="l"/>
                          <a:tab pos="-306070" algn="l"/>
                          <a:tab pos="151130" algn="l"/>
                          <a:tab pos="608330" algn="l"/>
                          <a:tab pos="1065530" algn="l"/>
                          <a:tab pos="1522730" algn="l"/>
                          <a:tab pos="1979930" algn="l"/>
                          <a:tab pos="2437130" algn="l"/>
                          <a:tab pos="2894330" algn="l"/>
                          <a:tab pos="3351530" algn="l"/>
                          <a:tab pos="3808730" algn="l"/>
                        </a:tabLst>
                      </a:pPr>
                      <a:r>
                        <a:rPr lang="nl-NL" sz="1500" spc="-15">
                          <a:effectLst/>
                        </a:rPr>
                        <a:t>Omschrijving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 gridSpan="3"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739775" algn="ctr"/>
                        </a:tabLst>
                      </a:pPr>
                      <a:r>
                        <a:rPr lang="nl-NL" sz="1500" spc="-15">
                          <a:effectLst/>
                        </a:rPr>
                        <a:t>	debet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700405" algn="ctr"/>
                        </a:tabLst>
                      </a:pPr>
                      <a:r>
                        <a:rPr lang="nl-NL" sz="1500" spc="-15">
                          <a:effectLst/>
                        </a:rPr>
                        <a:t>	Credit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394970" algn="l"/>
                          <a:tab pos="62230" algn="l"/>
                          <a:tab pos="519430" algn="l"/>
                          <a:tab pos="976630" algn="l"/>
                        </a:tabLst>
                      </a:pPr>
                      <a:r>
                        <a:rPr lang="nl-NL" sz="1800" spc="-15">
                          <a:effectLst/>
                        </a:rPr>
                        <a:t>15/10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1220470" algn="l"/>
                          <a:tab pos="-763270" algn="l"/>
                          <a:tab pos="-306070" algn="l"/>
                          <a:tab pos="151130" algn="l"/>
                          <a:tab pos="608330" algn="l"/>
                          <a:tab pos="1065530" algn="l"/>
                          <a:tab pos="1522730" algn="l"/>
                          <a:tab pos="1979930" algn="l"/>
                          <a:tab pos="2437130" algn="l"/>
                          <a:tab pos="2894330" algn="l"/>
                          <a:tab pos="3351530" algn="l"/>
                          <a:tab pos="3808730" algn="l"/>
                        </a:tabLst>
                      </a:pPr>
                      <a:r>
                        <a:rPr lang="nl-NL" sz="1800" spc="-15">
                          <a:effectLst/>
                        </a:rPr>
                        <a:t>Getankt: diesel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566420" algn="r"/>
                        </a:tabLst>
                      </a:pPr>
                      <a:r>
                        <a:rPr lang="nl-NL" sz="1900" spc="-20" dirty="0">
                          <a:effectLst/>
                        </a:rPr>
                        <a:t> </a:t>
                      </a:r>
                      <a:r>
                        <a:rPr lang="nl-NL" sz="1900" spc="-20" dirty="0" smtClean="0">
                          <a:effectLst/>
                        </a:rPr>
                        <a:t>     </a:t>
                      </a:r>
                      <a:r>
                        <a:rPr lang="nl-NL" sz="1900" spc="-20" dirty="0">
                          <a:effectLst/>
                        </a:rPr>
                        <a:t>80,-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769485" algn="l"/>
                          <a:tab pos="-4312285" algn="l"/>
                          <a:tab pos="-3855085" algn="l"/>
                          <a:tab pos="-3397885" algn="l"/>
                          <a:tab pos="-2940685" algn="l"/>
                          <a:tab pos="-2483485" algn="l"/>
                          <a:tab pos="-2026285" algn="l"/>
                          <a:tab pos="-1569085" algn="l"/>
                          <a:tab pos="-1111885" algn="l"/>
                          <a:tab pos="-654685" algn="l"/>
                          <a:tab pos="-197485" algn="l"/>
                          <a:tab pos="259715" algn="l"/>
                          <a:tab pos="716915" algn="l"/>
                          <a:tab pos="1174115" algn="l"/>
                          <a:tab pos="163131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334635" algn="l"/>
                          <a:tab pos="-4877435" algn="l"/>
                          <a:tab pos="-4420235" algn="l"/>
                          <a:tab pos="-3963035" algn="l"/>
                          <a:tab pos="-3505835" algn="l"/>
                          <a:tab pos="-3048635" algn="l"/>
                          <a:tab pos="-2591435" algn="l"/>
                          <a:tab pos="-2134235" algn="l"/>
                          <a:tab pos="-1677035" algn="l"/>
                          <a:tab pos="-1219835" algn="l"/>
                          <a:tab pos="-762635" algn="l"/>
                          <a:tab pos="-305435" algn="l"/>
                          <a:tab pos="151765" algn="l"/>
                          <a:tab pos="608965" algn="l"/>
                          <a:tab pos="106616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algn="r"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624195" algn="l"/>
                          <a:tab pos="-5166995" algn="l"/>
                          <a:tab pos="-4709795" algn="l"/>
                          <a:tab pos="-4252595" algn="l"/>
                          <a:tab pos="-3795395" algn="l"/>
                          <a:tab pos="-3338195" algn="l"/>
                          <a:tab pos="-2880995" algn="l"/>
                          <a:tab pos="-2423795" algn="l"/>
                          <a:tab pos="-1966595" algn="l"/>
                          <a:tab pos="-1509395" algn="l"/>
                          <a:tab pos="-1052195" algn="l"/>
                          <a:tab pos="-594995" algn="l"/>
                          <a:tab pos="-137795" algn="l"/>
                          <a:tab pos="319405" algn="l"/>
                          <a:tab pos="77660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394970" algn="l"/>
                          <a:tab pos="62230" algn="l"/>
                          <a:tab pos="519430" algn="l"/>
                          <a:tab pos="97663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1220470" algn="l"/>
                          <a:tab pos="-763270" algn="l"/>
                          <a:tab pos="-306070" algn="l"/>
                          <a:tab pos="151130" algn="l"/>
                          <a:tab pos="608330" algn="l"/>
                          <a:tab pos="1065530" algn="l"/>
                          <a:tab pos="1522730" algn="l"/>
                          <a:tab pos="1979930" algn="l"/>
                          <a:tab pos="2437130" algn="l"/>
                          <a:tab pos="2894330" algn="l"/>
                          <a:tab pos="3351530" algn="l"/>
                          <a:tab pos="3808730" algn="l"/>
                        </a:tabLst>
                      </a:pPr>
                      <a:r>
                        <a:rPr lang="nl-NL" sz="1900" spc="-2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131310" algn="l"/>
                          <a:tab pos="-3674110" algn="l"/>
                          <a:tab pos="-3216910" algn="l"/>
                          <a:tab pos="-2759710" algn="l"/>
                          <a:tab pos="-2302510" algn="l"/>
                          <a:tab pos="-1845310" algn="l"/>
                          <a:tab pos="-1388110" algn="l"/>
                          <a:tab pos="-930910" algn="l"/>
                          <a:tab pos="-473710" algn="l"/>
                          <a:tab pos="-16510" algn="l"/>
                          <a:tab pos="440690" algn="l"/>
                          <a:tab pos="897890" algn="l"/>
                          <a:tab pos="1355090" algn="l"/>
                          <a:tab pos="1812290" algn="l"/>
                          <a:tab pos="226949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769485" algn="l"/>
                          <a:tab pos="-4312285" algn="l"/>
                          <a:tab pos="-3855085" algn="l"/>
                          <a:tab pos="-3397885" algn="l"/>
                          <a:tab pos="-2940685" algn="l"/>
                          <a:tab pos="-2483485" algn="l"/>
                          <a:tab pos="-2026285" algn="l"/>
                          <a:tab pos="-1569085" algn="l"/>
                          <a:tab pos="-1111885" algn="l"/>
                          <a:tab pos="-654685" algn="l"/>
                          <a:tab pos="-197485" algn="l"/>
                          <a:tab pos="259715" algn="l"/>
                          <a:tab pos="716915" algn="l"/>
                          <a:tab pos="1174115" algn="l"/>
                          <a:tab pos="163131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334635" algn="l"/>
                          <a:tab pos="-4877435" algn="l"/>
                          <a:tab pos="-4420235" algn="l"/>
                          <a:tab pos="-3963035" algn="l"/>
                          <a:tab pos="-3505835" algn="l"/>
                          <a:tab pos="-3048635" algn="l"/>
                          <a:tab pos="-2591435" algn="l"/>
                          <a:tab pos="-2134235" algn="l"/>
                          <a:tab pos="-1677035" algn="l"/>
                          <a:tab pos="-1219835" algn="l"/>
                          <a:tab pos="-762635" algn="l"/>
                          <a:tab pos="-305435" algn="l"/>
                          <a:tab pos="151765" algn="l"/>
                          <a:tab pos="608965" algn="l"/>
                          <a:tab pos="106616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624195" algn="l"/>
                          <a:tab pos="-5166995" algn="l"/>
                          <a:tab pos="-4709795" algn="l"/>
                          <a:tab pos="-4252595" algn="l"/>
                          <a:tab pos="-3795395" algn="l"/>
                          <a:tab pos="-3338195" algn="l"/>
                          <a:tab pos="-2880995" algn="l"/>
                          <a:tab pos="-2423795" algn="l"/>
                          <a:tab pos="-1966595" algn="l"/>
                          <a:tab pos="-1509395" algn="l"/>
                          <a:tab pos="-1052195" algn="l"/>
                          <a:tab pos="-594995" algn="l"/>
                          <a:tab pos="-137795" algn="l"/>
                          <a:tab pos="319405" algn="l"/>
                          <a:tab pos="77660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79488" y="32797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437112"/>
            <a:ext cx="5695095" cy="167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93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Boekingsregels </a:t>
            </a:r>
            <a:br>
              <a:rPr lang="nl-NL" dirty="0"/>
            </a:br>
            <a:r>
              <a:rPr lang="nl-NL" dirty="0"/>
              <a:t>voor opbrengsten en kosten </a:t>
            </a:r>
            <a:r>
              <a:rPr lang="nl-NL" sz="1600" dirty="0" smtClean="0"/>
              <a:t>(10)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Per bank betaald d.d. 22/11 € 900,- voor aankoop van </a:t>
            </a:r>
            <a:r>
              <a:rPr lang="nl-NL" dirty="0" err="1" smtClean="0"/>
              <a:t>kantoor-artikelen</a:t>
            </a:r>
            <a:r>
              <a:rPr lang="nl-NL" dirty="0" smtClean="0"/>
              <a:t> (pennen, papier, inktcassettes, etc.)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smtClean="0"/>
              <a:t>debet</a:t>
            </a:r>
            <a:r>
              <a:rPr lang="nl-NL" dirty="0" smtClean="0"/>
              <a:t>			credit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b="1" i="1" dirty="0"/>
              <a:t>Dit betekent minder bezitting van </a:t>
            </a:r>
            <a:r>
              <a:rPr lang="nl-NL" b="1" i="1" dirty="0" smtClean="0"/>
              <a:t>bankgeld </a:t>
            </a:r>
            <a:r>
              <a:rPr lang="nl-NL" b="1" i="1" dirty="0"/>
              <a:t>en meer kosten (= minder eigen vermogen), </a:t>
            </a:r>
          </a:p>
          <a:p>
            <a:pPr marL="0" indent="0" algn="ctr">
              <a:buNone/>
            </a:pPr>
            <a:r>
              <a:rPr lang="nl-NL" b="1" i="1" dirty="0"/>
              <a:t>dus debet boeken</a:t>
            </a:r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452198"/>
              </p:ext>
            </p:extLst>
          </p:nvPr>
        </p:nvGraphicFramePr>
        <p:xfrm>
          <a:off x="1967887" y="306896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>
                          <a:solidFill>
                            <a:schemeClr val="tx1"/>
                          </a:solidFill>
                        </a:rPr>
                        <a:t>Kantoorkosten  € 900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>
                          <a:solidFill>
                            <a:schemeClr val="tx1"/>
                          </a:solidFill>
                        </a:rPr>
                        <a:t>Bank                  €  900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52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Boekingsregels </a:t>
            </a:r>
            <a:br>
              <a:rPr lang="nl-NL" dirty="0"/>
            </a:br>
            <a:r>
              <a:rPr lang="nl-NL" dirty="0"/>
              <a:t>voor opbrengsten en kosten </a:t>
            </a:r>
            <a:r>
              <a:rPr lang="nl-NL" sz="1600" dirty="0" smtClean="0"/>
              <a:t>(11)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Verwerking op de grootboekkaarten ‘kantoorkosten’ en ‘bank’: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92896"/>
            <a:ext cx="6938963" cy="167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04888" y="3424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04888" y="3424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605090"/>
              </p:ext>
            </p:extLst>
          </p:nvPr>
        </p:nvGraphicFramePr>
        <p:xfrm>
          <a:off x="2195735" y="4653136"/>
          <a:ext cx="6336705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3277"/>
                <a:gridCol w="2761953"/>
                <a:gridCol w="981506"/>
                <a:gridCol w="160271"/>
                <a:gridCol w="274748"/>
                <a:gridCol w="931497"/>
                <a:gridCol w="168705"/>
                <a:gridCol w="274748"/>
              </a:tblGrid>
              <a:tr h="0">
                <a:tc gridSpan="8"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6571615" algn="r"/>
                        </a:tabLst>
                      </a:pPr>
                      <a:r>
                        <a:rPr lang="nl-NL" sz="1900" spc="-20" dirty="0">
                          <a:effectLst/>
                        </a:rPr>
                        <a:t>Naam:       Bank                      	</a:t>
                      </a:r>
                      <a:r>
                        <a:rPr lang="nl-NL" sz="1900" spc="-20" dirty="0" err="1">
                          <a:effectLst/>
                        </a:rPr>
                        <a:t>Volgnr</a:t>
                      </a:r>
                      <a:r>
                        <a:rPr lang="nl-NL" sz="1900" spc="-20" dirty="0">
                          <a:effectLst/>
                        </a:rPr>
                        <a:t>.     1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394970" algn="l"/>
                          <a:tab pos="62230" algn="l"/>
                          <a:tab pos="519430" algn="l"/>
                          <a:tab pos="976630" algn="l"/>
                        </a:tabLst>
                      </a:pPr>
                      <a:r>
                        <a:rPr lang="nl-NL" sz="1500" spc="-15">
                          <a:effectLst/>
                        </a:rPr>
                        <a:t>da­tum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1220470" algn="l"/>
                          <a:tab pos="-763270" algn="l"/>
                          <a:tab pos="-306070" algn="l"/>
                          <a:tab pos="151130" algn="l"/>
                          <a:tab pos="608330" algn="l"/>
                          <a:tab pos="1065530" algn="l"/>
                          <a:tab pos="1522730" algn="l"/>
                          <a:tab pos="1979930" algn="l"/>
                          <a:tab pos="2437130" algn="l"/>
                          <a:tab pos="2894330" algn="l"/>
                          <a:tab pos="3351530" algn="l"/>
                          <a:tab pos="3808730" algn="l"/>
                        </a:tabLst>
                      </a:pPr>
                      <a:r>
                        <a:rPr lang="nl-NL" sz="1500" spc="-15" dirty="0">
                          <a:effectLst/>
                        </a:rPr>
                        <a:t>Omschrijving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 gridSpan="3"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739775" algn="ctr"/>
                        </a:tabLst>
                      </a:pPr>
                      <a:r>
                        <a:rPr lang="nl-NL" sz="1500" spc="-15" dirty="0">
                          <a:effectLst/>
                        </a:rPr>
                        <a:t>	debet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700405" algn="ctr"/>
                        </a:tabLst>
                      </a:pPr>
                      <a:r>
                        <a:rPr lang="nl-NL" sz="1500" spc="-15">
                          <a:effectLst/>
                        </a:rPr>
                        <a:t>	Credit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394970" algn="l"/>
                          <a:tab pos="62230" algn="l"/>
                          <a:tab pos="519430" algn="l"/>
                          <a:tab pos="976630" algn="l"/>
                        </a:tabLst>
                      </a:pPr>
                      <a:r>
                        <a:rPr lang="nl-NL" sz="1900" spc="-20" dirty="0">
                          <a:effectLst/>
                        </a:rPr>
                        <a:t>22/11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1220470" algn="l"/>
                          <a:tab pos="-763270" algn="l"/>
                          <a:tab pos="-306070" algn="l"/>
                          <a:tab pos="151130" algn="l"/>
                          <a:tab pos="608330" algn="l"/>
                          <a:tab pos="1065530" algn="l"/>
                          <a:tab pos="1522730" algn="l"/>
                          <a:tab pos="1979930" algn="l"/>
                          <a:tab pos="2437130" algn="l"/>
                          <a:tab pos="2894330" algn="l"/>
                          <a:tab pos="3351530" algn="l"/>
                          <a:tab pos="3808730" algn="l"/>
                        </a:tabLst>
                      </a:pPr>
                      <a:r>
                        <a:rPr lang="nl-NL" sz="1900" spc="-20">
                          <a:effectLst/>
                        </a:rPr>
                        <a:t>Aankoop kantoorartikelen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566420" algn="r"/>
                        </a:tabLst>
                      </a:pPr>
                      <a:r>
                        <a:rPr lang="nl-NL" sz="1900" spc="-20">
                          <a:effectLst/>
                        </a:rPr>
                        <a:t>      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769485" algn="l"/>
                          <a:tab pos="-4312285" algn="l"/>
                          <a:tab pos="-3855085" algn="l"/>
                          <a:tab pos="-3397885" algn="l"/>
                          <a:tab pos="-2940685" algn="l"/>
                          <a:tab pos="-2483485" algn="l"/>
                          <a:tab pos="-2026285" algn="l"/>
                          <a:tab pos="-1569085" algn="l"/>
                          <a:tab pos="-1111885" algn="l"/>
                          <a:tab pos="-654685" algn="l"/>
                          <a:tab pos="-197485" algn="l"/>
                          <a:tab pos="259715" algn="l"/>
                          <a:tab pos="716915" algn="l"/>
                          <a:tab pos="1174115" algn="l"/>
                          <a:tab pos="163131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334635" algn="l"/>
                          <a:tab pos="-4877435" algn="l"/>
                          <a:tab pos="-4420235" algn="l"/>
                          <a:tab pos="-3963035" algn="l"/>
                          <a:tab pos="-3505835" algn="l"/>
                          <a:tab pos="-3048635" algn="l"/>
                          <a:tab pos="-2591435" algn="l"/>
                          <a:tab pos="-2134235" algn="l"/>
                          <a:tab pos="-1677035" algn="l"/>
                          <a:tab pos="-1219835" algn="l"/>
                          <a:tab pos="-762635" algn="l"/>
                          <a:tab pos="-305435" algn="l"/>
                          <a:tab pos="151765" algn="l"/>
                          <a:tab pos="608965" algn="l"/>
                          <a:tab pos="106616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624195" algn="l"/>
                          <a:tab pos="-5166995" algn="l"/>
                          <a:tab pos="-4709795" algn="l"/>
                          <a:tab pos="-4252595" algn="l"/>
                          <a:tab pos="-3795395" algn="l"/>
                          <a:tab pos="-3338195" algn="l"/>
                          <a:tab pos="-2880995" algn="l"/>
                          <a:tab pos="-2423795" algn="l"/>
                          <a:tab pos="-1966595" algn="l"/>
                          <a:tab pos="-1509395" algn="l"/>
                          <a:tab pos="-1052195" algn="l"/>
                          <a:tab pos="-594995" algn="l"/>
                          <a:tab pos="-137795" algn="l"/>
                          <a:tab pos="319405" algn="l"/>
                          <a:tab pos="776605" algn="l"/>
                        </a:tabLst>
                      </a:pPr>
                      <a:r>
                        <a:rPr lang="nl-NL" sz="1900" spc="-20" dirty="0" smtClean="0">
                          <a:effectLst/>
                        </a:rPr>
                        <a:t>     900</a:t>
                      </a:r>
                      <a:r>
                        <a:rPr lang="nl-NL" sz="1900" spc="-20" dirty="0">
                          <a:effectLst/>
                        </a:rPr>
                        <a:t>,-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394970" algn="l"/>
                          <a:tab pos="62230" algn="l"/>
                          <a:tab pos="519430" algn="l"/>
                          <a:tab pos="97663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1220470" algn="l"/>
                          <a:tab pos="-763270" algn="l"/>
                          <a:tab pos="-306070" algn="l"/>
                          <a:tab pos="151130" algn="l"/>
                          <a:tab pos="608330" algn="l"/>
                          <a:tab pos="1065530" algn="l"/>
                          <a:tab pos="1522730" algn="l"/>
                          <a:tab pos="1979930" algn="l"/>
                          <a:tab pos="2437130" algn="l"/>
                          <a:tab pos="2894330" algn="l"/>
                          <a:tab pos="3351530" algn="l"/>
                          <a:tab pos="380873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131310" algn="l"/>
                          <a:tab pos="-3674110" algn="l"/>
                          <a:tab pos="-3216910" algn="l"/>
                          <a:tab pos="-2759710" algn="l"/>
                          <a:tab pos="-2302510" algn="l"/>
                          <a:tab pos="-1845310" algn="l"/>
                          <a:tab pos="-1388110" algn="l"/>
                          <a:tab pos="-930910" algn="l"/>
                          <a:tab pos="-473710" algn="l"/>
                          <a:tab pos="-16510" algn="l"/>
                          <a:tab pos="440690" algn="l"/>
                          <a:tab pos="897890" algn="l"/>
                          <a:tab pos="1355090" algn="l"/>
                          <a:tab pos="1812290" algn="l"/>
                          <a:tab pos="226949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769485" algn="l"/>
                          <a:tab pos="-4312285" algn="l"/>
                          <a:tab pos="-3855085" algn="l"/>
                          <a:tab pos="-3397885" algn="l"/>
                          <a:tab pos="-2940685" algn="l"/>
                          <a:tab pos="-2483485" algn="l"/>
                          <a:tab pos="-2026285" algn="l"/>
                          <a:tab pos="-1569085" algn="l"/>
                          <a:tab pos="-1111885" algn="l"/>
                          <a:tab pos="-654685" algn="l"/>
                          <a:tab pos="-197485" algn="l"/>
                          <a:tab pos="259715" algn="l"/>
                          <a:tab pos="716915" algn="l"/>
                          <a:tab pos="1174115" algn="l"/>
                          <a:tab pos="163131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334635" algn="l"/>
                          <a:tab pos="-4877435" algn="l"/>
                          <a:tab pos="-4420235" algn="l"/>
                          <a:tab pos="-3963035" algn="l"/>
                          <a:tab pos="-3505835" algn="l"/>
                          <a:tab pos="-3048635" algn="l"/>
                          <a:tab pos="-2591435" algn="l"/>
                          <a:tab pos="-2134235" algn="l"/>
                          <a:tab pos="-1677035" algn="l"/>
                          <a:tab pos="-1219835" algn="l"/>
                          <a:tab pos="-762635" algn="l"/>
                          <a:tab pos="-305435" algn="l"/>
                          <a:tab pos="151765" algn="l"/>
                          <a:tab pos="608965" algn="l"/>
                          <a:tab pos="106616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624195" algn="l"/>
                          <a:tab pos="-5166995" algn="l"/>
                          <a:tab pos="-4709795" algn="l"/>
                          <a:tab pos="-4252595" algn="l"/>
                          <a:tab pos="-3795395" algn="l"/>
                          <a:tab pos="-3338195" algn="l"/>
                          <a:tab pos="-2880995" algn="l"/>
                          <a:tab pos="-2423795" algn="l"/>
                          <a:tab pos="-1966595" algn="l"/>
                          <a:tab pos="-1509395" algn="l"/>
                          <a:tab pos="-1052195" algn="l"/>
                          <a:tab pos="-594995" algn="l"/>
                          <a:tab pos="-137795" algn="l"/>
                          <a:tab pos="319405" algn="l"/>
                          <a:tab pos="77660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04888" y="3424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189663" algn="l"/>
                <a:tab pos="-5732463" algn="l"/>
                <a:tab pos="-5275263" algn="l"/>
                <a:tab pos="-4818063" algn="l"/>
                <a:tab pos="-4360863" algn="l"/>
                <a:tab pos="-3903663" algn="l"/>
                <a:tab pos="-3446463" algn="l"/>
                <a:tab pos="-2989263" algn="l"/>
                <a:tab pos="-2532063" algn="l"/>
                <a:tab pos="-2074863" algn="l"/>
                <a:tab pos="-1617663" algn="l"/>
                <a:tab pos="-1160463" algn="l"/>
                <a:tab pos="-703263" algn="l"/>
                <a:tab pos="-246063" algn="l"/>
                <a:tab pos="211138" algn="l"/>
              </a:tabLst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10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Boekingsregels </a:t>
            </a:r>
            <a:br>
              <a:rPr lang="nl-NL" dirty="0"/>
            </a:br>
            <a:r>
              <a:rPr lang="nl-NL" dirty="0"/>
              <a:t>voor opbrengsten en kosten </a:t>
            </a:r>
            <a:r>
              <a:rPr lang="nl-NL" sz="1600" dirty="0"/>
              <a:t>(</a:t>
            </a:r>
            <a:r>
              <a:rPr lang="nl-NL" sz="1600" dirty="0" smtClean="0"/>
              <a:t>12)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u="sng" dirty="0"/>
              <a:t>Samenvatting</a:t>
            </a:r>
            <a:r>
              <a:rPr lang="nl-NL" u="sng" dirty="0" smtClean="0"/>
              <a:t>:</a:t>
            </a:r>
          </a:p>
          <a:p>
            <a:pPr marL="0" indent="0">
              <a:buNone/>
            </a:pPr>
            <a:r>
              <a:rPr lang="nl-NL" b="1" dirty="0" smtClean="0"/>
              <a:t>				K</a:t>
            </a:r>
            <a:endParaRPr lang="nl-NL" b="1" dirty="0"/>
          </a:p>
          <a:p>
            <a:pPr marL="0" indent="0">
              <a:buNone/>
            </a:pPr>
            <a:r>
              <a:rPr lang="nl-NL" b="1" dirty="0"/>
              <a:t>			</a:t>
            </a:r>
            <a:r>
              <a:rPr lang="nl-NL" b="1" dirty="0" smtClean="0"/>
              <a:t>      kosten</a:t>
            </a:r>
            <a:endParaRPr lang="nl-NL" b="1" dirty="0"/>
          </a:p>
          <a:p>
            <a:pPr marL="0" indent="0">
              <a:buNone/>
            </a:pPr>
            <a:r>
              <a:rPr lang="nl-NL" b="1" dirty="0"/>
              <a:t>			</a:t>
            </a:r>
            <a:r>
              <a:rPr lang="nl-NL" dirty="0"/>
              <a:t>  D		C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			  </a:t>
            </a:r>
            <a:r>
              <a:rPr lang="nl-NL" b="1" dirty="0" smtClean="0"/>
              <a:t>+</a:t>
            </a:r>
            <a:r>
              <a:rPr lang="nl-NL" b="1" dirty="0"/>
              <a:t>		</a:t>
            </a:r>
            <a:r>
              <a:rPr lang="nl-NL" b="1" dirty="0" smtClean="0"/>
              <a:t>-</a:t>
            </a:r>
            <a:endParaRPr lang="nl-NL" b="1" dirty="0"/>
          </a:p>
          <a:p>
            <a:pPr marL="0" indent="0">
              <a:buNone/>
            </a:pPr>
            <a:r>
              <a:rPr lang="nl-NL" b="1" dirty="0" smtClean="0"/>
              <a:t>Meer </a:t>
            </a:r>
            <a:r>
              <a:rPr lang="nl-NL" b="1" dirty="0" smtClean="0"/>
              <a:t>kosten debet </a:t>
            </a:r>
            <a:r>
              <a:rPr lang="nl-NL" b="1" dirty="0"/>
              <a:t>boeken </a:t>
            </a:r>
          </a:p>
          <a:p>
            <a:pPr marL="0" indent="0">
              <a:buNone/>
            </a:pPr>
            <a:r>
              <a:rPr lang="nl-NL" b="1" dirty="0"/>
              <a:t>Minder </a:t>
            </a:r>
            <a:r>
              <a:rPr lang="nl-NL" b="1" dirty="0" smtClean="0"/>
              <a:t>kosten credit </a:t>
            </a:r>
            <a:r>
              <a:rPr lang="nl-NL" b="1" dirty="0"/>
              <a:t>boeken</a:t>
            </a:r>
          </a:p>
          <a:p>
            <a:pPr marL="0" indent="0">
              <a:buNone/>
            </a:pPr>
            <a:endParaRPr lang="nl-NL" u="sng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554663"/>
            <a:ext cx="2514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92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Boekingsregels </a:t>
            </a:r>
            <a:br>
              <a:rPr lang="nl-NL" dirty="0"/>
            </a:br>
            <a:r>
              <a:rPr lang="nl-NL" dirty="0"/>
              <a:t>voor opbrengsten en kosten </a:t>
            </a:r>
            <a:r>
              <a:rPr lang="nl-NL" sz="1600" dirty="0"/>
              <a:t>(</a:t>
            </a:r>
            <a:r>
              <a:rPr lang="nl-NL" sz="1600" dirty="0" smtClean="0"/>
              <a:t>13)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624" y="1196752"/>
            <a:ext cx="7499176" cy="4929411"/>
          </a:xfrm>
        </p:spPr>
        <p:txBody>
          <a:bodyPr/>
          <a:lstStyle/>
          <a:p>
            <a:r>
              <a:rPr lang="nl-NL" u="sng" dirty="0" smtClean="0"/>
              <a:t>Samenvatting boekingsregels: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b="1" dirty="0" smtClean="0"/>
              <a:t>B		O		K		S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 smtClean="0"/>
              <a:t>    </a:t>
            </a:r>
            <a:r>
              <a:rPr lang="nl-NL" dirty="0" smtClean="0"/>
              <a:t>D       C      </a:t>
            </a:r>
            <a:r>
              <a:rPr lang="nl-NL" dirty="0" smtClean="0"/>
              <a:t> </a:t>
            </a:r>
            <a:r>
              <a:rPr lang="nl-NL" dirty="0" smtClean="0"/>
              <a:t>D     </a:t>
            </a:r>
            <a:r>
              <a:rPr lang="nl-NL" dirty="0" smtClean="0"/>
              <a:t>  </a:t>
            </a:r>
            <a:r>
              <a:rPr lang="nl-NL" dirty="0" smtClean="0"/>
              <a:t>C    </a:t>
            </a:r>
            <a:r>
              <a:rPr lang="nl-NL" dirty="0" smtClean="0"/>
              <a:t>   </a:t>
            </a:r>
            <a:r>
              <a:rPr lang="nl-NL" dirty="0" smtClean="0"/>
              <a:t>D    </a:t>
            </a:r>
            <a:r>
              <a:rPr lang="nl-NL" dirty="0" smtClean="0"/>
              <a:t>  </a:t>
            </a:r>
            <a:r>
              <a:rPr lang="nl-NL" dirty="0" smtClean="0"/>
              <a:t>C    </a:t>
            </a:r>
            <a:r>
              <a:rPr lang="nl-NL" dirty="0" smtClean="0"/>
              <a:t>   </a:t>
            </a:r>
            <a:r>
              <a:rPr lang="nl-NL" dirty="0" smtClean="0"/>
              <a:t>D      C   </a:t>
            </a:r>
          </a:p>
          <a:p>
            <a:pPr marL="0" indent="0">
              <a:buNone/>
            </a:pPr>
            <a:r>
              <a:rPr lang="nl-NL" b="1" dirty="0"/>
              <a:t> </a:t>
            </a:r>
            <a:r>
              <a:rPr lang="nl-NL" b="1" dirty="0" smtClean="0"/>
              <a:t>    +       -      </a:t>
            </a:r>
            <a:r>
              <a:rPr lang="nl-NL" b="1" dirty="0" smtClean="0"/>
              <a:t>  </a:t>
            </a:r>
            <a:r>
              <a:rPr lang="nl-NL" b="1" dirty="0" smtClean="0"/>
              <a:t>-    </a:t>
            </a:r>
            <a:r>
              <a:rPr lang="nl-NL" b="1" dirty="0" smtClean="0"/>
              <a:t>     </a:t>
            </a:r>
            <a:r>
              <a:rPr lang="nl-NL" b="1" dirty="0" smtClean="0"/>
              <a:t>+    </a:t>
            </a:r>
            <a:r>
              <a:rPr lang="nl-NL" b="1" dirty="0" smtClean="0"/>
              <a:t>   </a:t>
            </a:r>
            <a:r>
              <a:rPr lang="nl-NL" b="1" dirty="0" smtClean="0"/>
              <a:t>+       </a:t>
            </a:r>
            <a:r>
              <a:rPr lang="nl-NL" b="1" dirty="0" smtClean="0"/>
              <a:t>-        </a:t>
            </a:r>
            <a:r>
              <a:rPr lang="nl-NL" b="1" dirty="0" smtClean="0"/>
              <a:t>-       +</a:t>
            </a:r>
            <a:endParaRPr lang="nl-NL" b="1" dirty="0"/>
          </a:p>
          <a:p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330" y="4659313"/>
            <a:ext cx="30480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897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i="1" u="sng" dirty="0" smtClean="0"/>
              <a:t>Huiswerk les 3:</a:t>
            </a:r>
          </a:p>
          <a:p>
            <a:endParaRPr lang="nl-NL" b="1" dirty="0"/>
          </a:p>
          <a:p>
            <a:pPr marL="0" indent="0">
              <a:buNone/>
            </a:pPr>
            <a:r>
              <a:rPr lang="nl-NL" sz="2000" b="1" dirty="0" smtClean="0"/>
              <a:t>Maken de opdrachten van </a:t>
            </a:r>
            <a:r>
              <a:rPr lang="nl-NL" sz="2000" b="1" dirty="0" err="1" smtClean="0"/>
              <a:t>Hdst</a:t>
            </a:r>
            <a:r>
              <a:rPr lang="nl-NL" sz="2000" b="1" dirty="0" smtClean="0"/>
              <a:t>. 2 paragraaf 4 van het boek: Administratie voor het MKB</a:t>
            </a:r>
          </a:p>
          <a:p>
            <a:pPr marL="0" indent="0" algn="ctr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dirty="0" smtClean="0"/>
              <a:t>Dit wordt nabesproken in de volgende les.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Succes.</a:t>
            </a:r>
            <a:endParaRPr lang="nl-NL" dirty="0"/>
          </a:p>
        </p:txBody>
      </p:sp>
      <p:sp>
        <p:nvSpPr>
          <p:cNvPr id="4" name="AutoShape 2" descr="data:image/jpeg;base64,/9j/4AAQSkZJRgABAQAAAQABAAD/2wCEAAkGBxQSEhQUEhQWFhQUFBQUFBQUEhQVFxUVFBQWFxQUFRQYHSggGBolHBUUITEhJSkrLi4uFx8zODMsNygtLisBCgoKDg0OFxAQFyscHBwsLCwsLCwsLCwsLCwsLCwsLCwsLCwsLCwsLCwsLCwsLCwsLCwrLCwsNywsNzc3NyssK//AABEIALoBDwMBIgACEQEDEQH/xAAcAAABBQEBAQAAAAAAAAAAAAAEAAMFBgcCAQj/xABOEAABAwEBCAoPBgQFBQAAAAABAAIDEQQFBhIhMUFR0QcTFVNhcXOBkZMWIjIzQlRykqGxsrPB0vAUNENSouEXYoLCJERj0/EjJaPi4//EABgBAAMBAQAAAAAAAAAAAAAAAAABAgME/8QAIBEBAQACAgMBAQEBAAAAAAAAAAECEQMSEyExQVFhcf/aAAwDAQACEQMRAD8A165tgidFGXRsJMbCSWNJJLQSSaYyidzYd6j6tupK5XeIuTj9kIpAC7mw71H1bdSW5sO9R9W3UikkALubDvUfVt1Jbmw71H1bdSKSQAu5sO9R9W3UlubDvUfVt1IpJAC7mw71H1bdSW5sO9R9W3UikkALubDvUfVt1Jbmw71H1bdSKSQAu5sO9R9W3UlubDvUfVt1IpJAC7mw71H1bdSW5sO9R9W3UikkALubDvUfVt1Jbmw71H1bdSKSQAu5sO9R9W3UlubDvUfVt1IpJAC7mw71H1bdSW5sO9R9W3UikkALubDvUfVt1Jbmw71H1bdSKSQAu5sO9R9W3UlubDvUfVt1IpJAC7mw71H1bdSW5sO9R9W3UikkALubDvUfVt1Jbmw71H1bdSKSQAu5sO9R9W3UvDc2Heo+rbqRaSACuaaRtGjCA4g4gBF1URc+bFTQ5/tuUlG5Y03Fyu8RcnH7IRSFuV3iLk4/ZCKWxPFB7rvx4m5TmJz4s6nFTycZ4z6yrwxlvsrdRIz3ce3K1vQfmTIvidSoa08x+ZBvFRjUVb5sALacWKO9WRl8Dj4LRzHWiIbqvcaANyVyHWqDurk+KsVxrcCcuIj0ovDIO9WMWyTQ3oOte/a5P5P1a0w1y9qo6Qu9PfapP5P1a179pk0M/UmwV0jpD710bTJoZ+pefaZdDP1JVXNUdIO9dfapdDP1JfapdDP1JspYSOkHenPtUuhn6kvtUuhn6kNaLWxgq9zWjS4getCRXds7sQlb6vSVN6T9VLlfxJOtsgzM/UkLbJoZ+pMtcHCoII0g1C8e+ifSJ713LdJ7coZ6UG++Jw8AenWg7ZKXIPa0+kV2Sxvld+QfXOm3X1Efhjp/dQ8gQsiqceI7J11+JH4fp/deC/M716f3VacyqbkxJ+LEdqs5v2/0vT+6bkv9DcsXpCp08+hASRl2VXODErlV3dskNH4Lj/UNaulzLXtsTJKUwhWla0xrExZ1sl7/AN3i8n4lZcuGOOuqpbUmCvVyF0sDVWwS43D+eT3jlPWcqt2Dun8pJ7xysVlWVM5crvEXJx+yEUhbld4i5OP2QilqTxU0uxnjPrVyVKc7tjxla8X1OXx05RtquaZDUnFoUjVegrbt/GavWm4RAq3GvLnsdG4ZRpVoC9wGnKAn3uges89QK5aIjCQjKBOh6zIQx+NPhyGaU5G5AOFeLwvGlUm/C/yOBpjszg+Y17YY2R6TXI53Bk06FOWUx+njhcr6Wy6N0Y4W4UrgBjpnJp+VoxnmWe3Xv+keSIaRR1IwiQXnhzhvEKnhVFtd1ppAS6RzneG5ziSeAcHAorbcfEubPlyy9T068OLHH77Wie6bHurJhvccrnGvrqSu23QZQiMUNKGtcZ0AZDnVaikylCyy0qsOm2/bS8XOvrfA7tTgYxiGNh425Ffrj3xttJDXdq/oaToFch4FgYtNHA1NBlUrZrqyNNWEn+XHlByY8RzLTHth8ZZzHL7G/GDSh7RQKlXr3+YYbHaMROJryc+bC1q4yY12YZdo5bjcaClqeJDOCOkYUw6FaSgC/Gh5I6qUMC4cwBPsaN+z0ypt7QEZIgZ3gZU97AeV2Wi1i977vF5PxKx6eYnItgvd+7xeT8Ss+aeoc+JML0LxernNT7B3T+Uk945WGyqvWDun8pJ7xysNlWVM7crvEXJx+yEUhbld4i5OP2QilqTxUWV/bO4z61elQJz27uNa8X1OXw4Hp0CtEIHJ6Ny3RoXHiTtKpiNyfCgnohXYjovWldpEUbqKj3338PheY4A0UJDnuGFkykDgV5IxLBrukFzyTX0Vr8VhzZ2akdHDhMt2u76r4Z3wB5me+uC6jnHBLTUHtRQDHQ5MigLk2rbcb8uQ8+QoW22ilkazO2QtArjwT2w4xjIQFxbTgPx9ycvAcxWPW9W25M1gtTiQRx0px0CFs9CBjzmvNi+HpRtsaKU0tBUfC7BJp4Qr/U3E7pFFOPxeX06MXEfr4ph37/H4rsy15sY9BHrTcAwuID9qegKoVccJ+si6s05JINeAjT2uPoHpTlobmzZ6+tM4tP1kVJp+a3YAqDXj1LXdi6+IWuzFjjWWAhp0lhrtbj0Ecw0rDZNGZWbYjukYbpRs8GcOicOEguYfOa0c60w9Vln7b45iZfHRGOQsxW7KBJShJERK6mVR882gIUanco2enGi5TpKAmmGZXjBQ0q2K937tF5PxKx/ai5tRTLQAnKtgve+7ReT8So5r6gnxJr1eBernNT7B3T+Uk945WGyqvWDun8pJ7xysNlWVM7crvEXJx+yEUhbld4i5OP2QilqTxZ9aAcJx4StBWb2t3/Udj8IrXi+lfjvCXTXoYuTsTho51vSFxyp0uqhGJwuUUtJCOVPseopr04JSknR670zhZ5jH3YjeW0y5MdOGlVgUs22Z6VFceULehPXEedfPt3GbTNIAcTJHt5g4gD1LDmx3ZXRw3U0bt1la9pAzYxxgEfFRdyKhzsVaDHXjR5tIINNGPjUpse3qvt1oJIc2ztrtsgxVOZjCcrjn0DmWeMt9LzsllDsNQKE6tI9SDtbSw1HHzhaHdXY3khqbM7bm1rgPIbIOAHE13oPAVSrZAWvcxwILSQQcoIxEFTZcb8XLMp6qCe/tcWSppxEGg5iKdClIYqDhynjTdludVzn07RtK6C7KBTgpVd21+CPrHkTtl9QTGz6Gtc1BQKNdKU7I+oqebJrQzTUq5GdOMeSpzY5gL7p2UDwZdsPFGHP/ALV5etexNb5MGIYMbSNtlI7VgzgaXUyD1BXbY1uSwXRt0kbaR2dzoIwTXK8gmunBjPnqpGdrVpZUDPOupHoSQrdEga0SEoWUp+ZyDkanDDzPHGgZXIyY6EFMFpKRpz8VPitoveP+Gi8n4lYqWk5MnHRbVe992i8n4lZc34qJML1eBernCn2Dun8pJ7xysNlVesHdP5ST3jlYbKsqZ25XeIuTj9kIpC3K7xFycfshFLUnhWYWzvr/ACitPWW3QcNtf5RWvF9L8eYScY9DCQaU4yUaVtaBzCn2008SDZINK7Eg0qKWhwY38wro/ddCPhCCa8aU+14S2DwH/K+f7/Iy21TN/wBV/tEj1hb82QaVjeyzZALW5w8NjHjjpgH2Vnyfi8f2I+8G9R1snbtwcLPgGVxBptjWvMYYHDJV7XA8DTwLd7JA2JjWRsDGNFGtaAGgcACp+xS7/tsWPI6Uc22u1q5teNKeM9Jvt6JDoWTbJ9j2u07YMQlbhHym9q71NPOtTe4Kn7JVz9ssu2DuoXB39DqBw9k8yM5uHhdVnFitoMGCBjDnOOPTSh6B6FG253T0qOnkLHGhIOb4q1XqXpm32Z8rZAx7ZSwNc0lpAax2UGorhHNmWEw/jovJPlVKUE5MmitU5ciwGWeKI9qJJGMLjQYLSe2NTiyVPMpa6lwJrIcGZhFcjxja7yXDF048SHwhQ6Miq3Sekvvb6DubYorNE2KFoZGzEBpOck53HKSqpsfNwG2weF9vtGFzYFOahrzqmXt37yWUGObCnjqMGr+3YM9CcrcmI0orZcW3xm2SujNYrXCydtcm2RO2qUceNleJazKVlcbFte/hQ8rxp5k0+UIeaRWT2R4zpuSQZsXFn4ymJJAhnzpwHZZeJBPcNHpXEsiFkkV6I5I7Ktsve+7ReT8SsFllW8XufdofIHxWXKqfEoF0uQuliSn2Dun8pJ7xysNlVesHdP5ST3jlYbKsqZ25XeIuTj9kIpC3K7xFycfshFLUnJWRXTP/AF5PK1LXSscuxbGtnkByhxzrTjoeYXCnWHhUbuixOR3RaM/oC03D0l2H6onagKKZdJmn1J7dNii5QaqTa4aE6JQo1l0GaQmLpWt7gBA5rXEmrnAGgpixUNVFzkOY1NCT6os72WgKxOzmN4NdAcKe0U66/a0WR5ZaohIPBc3tCeGtMFw6FXLXaZ7sWkANwGYmlwqWRMBqanO7GTwnQlllLD62VoWxjZy25sFRQu2x2PQZHUPOKHnVpxoGwzRwxsjYKMja1jRWtGtAAqc5T5uk36KJnE9aewSmrZZRLG+N2R7XNPE4UXDbcE8La1Haf0+tfOd2rMWPc05WOcx3G0kH1FarsQsb9hdTLt8mFwHBZT0UVZ2TY4TaiYaYbmgzAZA/TxkUqNaN2JL4WQmSyyYjI/bI3Zi7BAcw8NGgjnUyqyn60u02Vr2lj2tc1woWuAIPGCspv5vVFlcx0DZXRvDy6jC5sWBg+EBiFHZ9BxrXRdBi5ltsZBBFQRQ8RTtlGO4wGwXLdaHshjxveRUnwW53cwxrUbRccxOsO0tqIHGJ3JyRODnO09s1h40Xe7cOzWLDMdXOee7fQuDB3LAQMnDn5lKy21n1/wAKZZDy3aHe08HQhZa8CcnujGEFLdWPh9GtadonRuVx4ExI48A4wvJLqR8PQNaFlt8eY+hVv/SKaQ8HMEHJM7g6F1JbG8HPVByTjN6E9z+k6fMTXJ0Lf72/usPkBfPbpxQ1r0hfQl7R/wALD5AU5D8SgXS5C6UEp9g7p/KSe8crDZVXrB3T+Uk945WGyrKmduV3iLk4/ZCJQ1yu8RcnH7IRK1J4V85X424i1ziuSTTTMF9GFfLd+9rpb7SMeKT+1qZz4bFtJz/qTzbSdPpUIy3E5nfXOiY7U78p5ykaYbaT9Fei3EaekqPa9x8H9ScaXaAFNVEgy6HGnmXSPD6VGBruBOtDtKiqiUNtwhRzajQW19acitmCKNBaNAxD0KLjBRkRxLOtYNbdA8PSdacbb3fVdaji7i6VwZhwdKj2tNR292n160bYJZJXhjAST6KZSToVYFqHArHeXdaOOY4bgC4ANJxCtclTn1Ixwtuiysk2AuxsX2gudIHtwXEudUONScZqRx6FXxeJLFIJHSNOA5rgGVGNpqO2OTJoW6TXWAblVHviukzHQgHPkAVcuHLj7wu5/wALjywyus4hTdU6acGhcG6Z0qKfaQ5zqZqA8eXUvC7iUyVdkHyXQP5kw+1k+Eo58zfzDpCYMugjpWkZ0fJKdJPQmtuOcO5gEFtp+nLoSnh6TrWkjOnpZxok52jWgp536DThbRdvfpAPHUpmRwPgDoOtXpGwsk7vopl1pP05G9r+Q8xKYlI4uNxPrKYDOtgFe7GI5CCvq29X7pBybV8qlwx9sPNH7r6qvV+5wcm1BZfEuF0uQukIU+wd0/lJPeOVhsqr1g7p/KSe8crDZVlTO3K7xFycfshElDXK7xFycfshErUnJXyvfvTdG1cr/a1fU5Xyvfsyt0bVyv8Aa1M4i2kIqOQHKhGD6NAu9vpkp60aCUido9Sea7gUQJ3H6onRJTOpsOVJ4XCuttCj2zjSu2zjT6FFixwkOZd7aUCJV2yQ6VC4fdUod8RXReV1hFJUBSVCHe9xqKVBUmWhcmIJ9tDqhftdqbiZK8NzDbHD0ApgRyvcDK4uGXtnF3rU8IAvWWYKvLS8cCMtBTwe4otllCebGNCz7RppHtmINMfMCfUu618E4uBEPjGVMvbTISOcpylpw4A4snMQmXxnMfSQnauCbL3K4mw0QRp84prD0+tOyPP0Ew550DoVRNhqd5GQ4vKCDfaj+b1FHOeM7Qmi8ZvgfWqlLQAuxHEMh9S+vL1Pudn5JvqXyXIGkGoGQ5qL60vV+6Wfkm+pOIynpLhdLkLpDNT7B3T+Uk945WGyqvWDun8pJ7xysNlWVM5crvEXJx+yEVRDXK7xFycfshFLUnJCyS7WxNNaJ5ZvtDW7Y/CwcFxoKAUrzLXV4g5dMRdsJTH/ADTOrOtc/wAD5vG29Wda3BJPY3/jEW7CEvjTerOtODYTk8Zb5h1rakqJH2YwNhiTxhnmHWuxsOS+MM8w61slEqJag71jg2IJd/Z5h1r3+Ec2/s8w61sVEFb7ZtdO1BFCe7DcjS44jlxApdYfkrLBsTT7+zzDrSOxNPv7PMOtahFdMOcWgOqA7KKY20BHScqYju405WPBpUincjhz5ODOjpD8tZt/CWff2eadaX8JZt+Z5p1rVDbwDguBBow4xlLyQGimfEVzNdAAVAq0xmQOqAKYqDHkJql0g8uTK/4ST78zzTrXn8I59/Z5p1rUYbrNLg3BdVxIBpiNKivS0+jSnILosLg2oqS8DGD3LnDNn7WtEeODy5MsZsTTj8dnmnWnRsVz78zzTrWjx3aYSQRgkEjGcWWlScwquo7sMoK5cEONCCBVmGSDnAFehHjh+bJmztiqY/jM806027Ymm35nmnWtPjusxzmtAd22Q0FKUqDUH91IhHjkHlyY9/CObfmeada8dsRTb+zzDrWxUSon1heXJjZ2IJt/j8w61ydh6bf4/MOtbNRKifWDyVi52G5t/j8w6007YWm3+Mf0H5lttEqI1C8lYa/YSnP+Zj6o/MtjuJYzFBHG6hLGBpIyYtCPovUyuVryi9SSQlT7B3T+Uk945WGyqvWDun8pJ7xysNlWVM7crvEXJx+yEUopjJWMa0YHatDa1NTgimdpQ81tmbmaf6//AEWnaEnUlUrRd6dvgDrB/toV99c4/BHW/wDzRuBd0lRDfjPvP/lH+0vW35zDLZweObVGjYXpJUjs2m8Wb1zvkS7NpvFm9c75EbgXdJUfs2m8Wb1zvkXvZrN4s3rnfIjYXdcPjBygHjFcuVUvs1m8Wb1zvkS7NZvFm9c75EbC5tiAyAZ82kkn0k9K8fA04iBmzaMYVN7NpvFm9c75EuzabxZvXO+RGwuT4Gu7poObGAV4bM0kHBbUCgOCKgaAcyp3ZrN4szrnfIl2azeLN653yI2FzZA1uQAVNcQAx6UtqFa0HQFTOzabxZvXO+RLs2m8Wb1zvkRsLntLdA6AltI0DoVM7NpvFm9c75EuzWbxZvXO+RGwujYgMgAz4l2qR2azeLM653yL3s1m8Xb1rvkRsLskqT2aTeLt613yJdmk3i7etd8iNhdklSOzWbxZvXO+RLs1m8Wb1zvkRsLukqR2bTeLN653yLzs2m8Wb1zvkRsLwkqQL9ZvFm9c75F12aTeLs613yI2F1SVM7LpnCggaOESnF0sRVmvgmP4TeeQ/BiNwGbAO2fyknvHKw2bIoi59nIxnKSSafzOJp6VNQNos6Z5zUNLBVFrwpBES2AHMhn3KBzKfIXJCAr25A0JbkDQrBRKiYV/cgaEtyBoVgolRAV/cgaEtyBoVgolRAV/cgaEtyBoVgolRAV/cgaEtyBoVgolRAV/cgaEtyBoVgolRAV/cgaEtyBoVgolRAV/cgaEtyBoVgolRAV/cgaEtyBoVgolRAV/cgaEtyBoVgolRAV/cgaEtyBoVgolRAV/cgaEtyBoVgolRAV/cgaEtyBoVgolRAQbLlDQiorCBmUmAugEgHigoiGtXQXoQH//2Q==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725144"/>
            <a:ext cx="25812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276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485775"/>
            <a:ext cx="8132743" cy="1143000"/>
          </a:xfrm>
        </p:spPr>
        <p:txBody>
          <a:bodyPr/>
          <a:lstStyle/>
          <a:p>
            <a:pPr algn="ctr"/>
            <a:r>
              <a:rPr lang="nl-NL" dirty="0" smtClean="0"/>
              <a:t>Boekingsregels voor bezit en schuld </a:t>
            </a:r>
            <a:r>
              <a:rPr lang="nl-NL" sz="1600" dirty="0" smtClean="0"/>
              <a:t>(1)</a:t>
            </a:r>
            <a:endParaRPr lang="nl-NL" sz="1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31640" y="1628800"/>
            <a:ext cx="6899548" cy="4400525"/>
          </a:xfrm>
        </p:spPr>
        <p:txBody>
          <a:bodyPr/>
          <a:lstStyle/>
          <a:p>
            <a:pPr marL="0" indent="0">
              <a:buNone/>
            </a:pPr>
            <a:r>
              <a:rPr lang="nl-NL" sz="1600" u="sng" dirty="0" smtClean="0"/>
              <a:t>Herhaling:</a:t>
            </a:r>
          </a:p>
          <a:p>
            <a:r>
              <a:rPr lang="nl-NL" b="1" i="1" dirty="0" smtClean="0"/>
              <a:t>Meer bezit debet boeken</a:t>
            </a:r>
          </a:p>
          <a:p>
            <a:r>
              <a:rPr lang="nl-NL" b="1" i="1" dirty="0" smtClean="0"/>
              <a:t>Minder bezit credit boeken</a:t>
            </a:r>
          </a:p>
          <a:p>
            <a:endParaRPr lang="nl-NL" b="1" i="1" dirty="0"/>
          </a:p>
          <a:p>
            <a:r>
              <a:rPr lang="nl-NL" b="1" i="1" dirty="0" smtClean="0"/>
              <a:t>Meer schuld credit boeken</a:t>
            </a:r>
          </a:p>
          <a:p>
            <a:r>
              <a:rPr lang="nl-NL" b="1" i="1" dirty="0" smtClean="0"/>
              <a:t>Minder schuld debet boeken</a:t>
            </a:r>
            <a:endParaRPr lang="nl-NL" b="1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797152"/>
            <a:ext cx="5314087" cy="1632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695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931224" cy="1143000"/>
          </a:xfrm>
        </p:spPr>
        <p:txBody>
          <a:bodyPr/>
          <a:lstStyle/>
          <a:p>
            <a:r>
              <a:rPr lang="nl-NL" dirty="0"/>
              <a:t>Boekingsregels voor bezit en schuld </a:t>
            </a:r>
            <a:r>
              <a:rPr lang="nl-NL" sz="1600" dirty="0" smtClean="0"/>
              <a:t>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25282"/>
            <a:ext cx="7773988" cy="4113212"/>
          </a:xfrm>
        </p:spPr>
        <p:txBody>
          <a:bodyPr/>
          <a:lstStyle/>
          <a:p>
            <a:endParaRPr lang="nl-NL" dirty="0" smtClean="0"/>
          </a:p>
          <a:p>
            <a:pPr marL="0" indent="0">
              <a:buNone/>
            </a:pPr>
            <a:r>
              <a:rPr lang="nl-NL" i="1" u="sng" dirty="0" smtClean="0"/>
              <a:t>Samenvatting:</a:t>
            </a:r>
          </a:p>
          <a:p>
            <a:pPr marL="0" indent="0">
              <a:buNone/>
            </a:pPr>
            <a:endParaRPr lang="nl-NL" i="1" u="sng" dirty="0"/>
          </a:p>
          <a:p>
            <a:pPr marL="0" indent="0">
              <a:buNone/>
            </a:pPr>
            <a:r>
              <a:rPr lang="nl-NL" sz="1600" b="1" dirty="0" smtClean="0"/>
              <a:t>	</a:t>
            </a:r>
            <a:r>
              <a:rPr lang="nl-NL" sz="2000" b="1" dirty="0" smtClean="0"/>
              <a:t>        </a:t>
            </a:r>
            <a:r>
              <a:rPr lang="nl-NL" sz="2000" b="1" dirty="0"/>
              <a:t>B           			</a:t>
            </a:r>
            <a:r>
              <a:rPr lang="nl-NL" sz="2000" b="1" dirty="0" smtClean="0"/>
              <a:t>   S</a:t>
            </a:r>
          </a:p>
          <a:p>
            <a:pPr marL="0" indent="0">
              <a:buNone/>
            </a:pPr>
            <a:r>
              <a:rPr lang="nl-NL" sz="2000" b="1" dirty="0" smtClean="0"/>
              <a:t>	Bezittingen</a:t>
            </a:r>
            <a:r>
              <a:rPr lang="nl-NL" sz="2000" b="1" dirty="0"/>
              <a:t>			   </a:t>
            </a:r>
            <a:r>
              <a:rPr lang="nl-NL" sz="2000" b="1" dirty="0" smtClean="0"/>
              <a:t>    </a:t>
            </a:r>
            <a:r>
              <a:rPr lang="nl-NL" sz="2000" b="1" dirty="0"/>
              <a:t>Schulden</a:t>
            </a:r>
            <a:endParaRPr lang="nl-NL" sz="2000" dirty="0"/>
          </a:p>
          <a:p>
            <a:pPr marL="0" indent="0">
              <a:buNone/>
            </a:pPr>
            <a:r>
              <a:rPr lang="nl-NL" sz="2000" b="1" dirty="0" smtClean="0"/>
              <a:t>	D       </a:t>
            </a:r>
            <a:r>
              <a:rPr lang="nl-NL" sz="2000" b="1" dirty="0"/>
              <a:t>	    C		     </a:t>
            </a:r>
            <a:r>
              <a:rPr lang="nl-NL" sz="2000" b="1" dirty="0" smtClean="0"/>
              <a:t>   </a:t>
            </a:r>
            <a:r>
              <a:rPr lang="nl-NL" sz="2000" b="1" dirty="0"/>
              <a:t>	   </a:t>
            </a:r>
            <a:r>
              <a:rPr lang="nl-NL" sz="2000" b="1" dirty="0" smtClean="0"/>
              <a:t>    D           C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b="1" dirty="0" smtClean="0"/>
              <a:t>	+          </a:t>
            </a:r>
            <a:r>
              <a:rPr lang="nl-NL" sz="2000" b="1" dirty="0" smtClean="0"/>
              <a:t>      </a:t>
            </a:r>
            <a:r>
              <a:rPr lang="nl-NL" sz="2000" b="1" dirty="0"/>
              <a:t>-                    </a:t>
            </a:r>
            <a:r>
              <a:rPr lang="nl-NL" sz="2000" b="1" dirty="0" smtClean="0"/>
              <a:t>           </a:t>
            </a:r>
            <a:r>
              <a:rPr lang="nl-NL" sz="2000" b="1" dirty="0" smtClean="0"/>
              <a:t>         </a:t>
            </a:r>
            <a:r>
              <a:rPr lang="nl-NL" sz="2000" b="1" dirty="0"/>
              <a:t>-             </a:t>
            </a:r>
            <a:r>
              <a:rPr lang="nl-NL" sz="2000" b="1" dirty="0" smtClean="0"/>
              <a:t>+</a:t>
            </a:r>
          </a:p>
          <a:p>
            <a:endParaRPr lang="nl-NL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038" y="5010150"/>
            <a:ext cx="2215130" cy="165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697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Boekingsregels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voor opbrengsten en kosten </a:t>
            </a:r>
            <a:r>
              <a:rPr lang="nl-NL" sz="1600" dirty="0" smtClean="0"/>
              <a:t>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648" y="1196752"/>
            <a:ext cx="7283152" cy="4929411"/>
          </a:xfrm>
        </p:spPr>
        <p:txBody>
          <a:bodyPr/>
          <a:lstStyle/>
          <a:p>
            <a:r>
              <a:rPr lang="nl-NL" b="1" dirty="0" smtClean="0"/>
              <a:t>Opbrengsten</a:t>
            </a:r>
            <a:r>
              <a:rPr lang="nl-NL" dirty="0" smtClean="0"/>
              <a:t> </a:t>
            </a:r>
            <a:r>
              <a:rPr lang="nl-NL" i="1" dirty="0" smtClean="0"/>
              <a:t>= omzet = vergoedingen voor bedrijfsactiviteiten aan derden </a:t>
            </a:r>
          </a:p>
          <a:p>
            <a:r>
              <a:rPr lang="nl-NL" b="1" dirty="0" smtClean="0"/>
              <a:t>Kosten</a:t>
            </a:r>
            <a:r>
              <a:rPr lang="nl-NL" dirty="0" smtClean="0"/>
              <a:t> </a:t>
            </a:r>
            <a:r>
              <a:rPr lang="nl-NL" i="1" dirty="0" smtClean="0"/>
              <a:t>= </a:t>
            </a:r>
            <a:r>
              <a:rPr lang="nl-NL" i="1" dirty="0"/>
              <a:t>alle noodzakelijke offers die een onderneming brengt om goederen te kunnen produceren</a:t>
            </a:r>
            <a:r>
              <a:rPr lang="nl-NL" i="1" dirty="0" smtClean="0"/>
              <a:t>.</a:t>
            </a:r>
          </a:p>
          <a:p>
            <a:pPr marL="0" indent="0" algn="ctr">
              <a:buNone/>
            </a:pPr>
            <a:r>
              <a:rPr lang="nl-NL" b="1" dirty="0" smtClean="0"/>
              <a:t>Opbrengsten en kosten </a:t>
            </a:r>
          </a:p>
          <a:p>
            <a:pPr marL="0" indent="0" algn="ctr">
              <a:buNone/>
            </a:pPr>
            <a:r>
              <a:rPr lang="nl-NL" b="1" dirty="0" smtClean="0"/>
              <a:t>zijn van invloed op het eigen vermogen</a:t>
            </a:r>
            <a:endParaRPr lang="nl-NL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267" y="4725144"/>
            <a:ext cx="2655204" cy="198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29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Boekingsregels </a:t>
            </a:r>
            <a:br>
              <a:rPr lang="nl-NL" dirty="0"/>
            </a:br>
            <a:r>
              <a:rPr lang="nl-NL" dirty="0"/>
              <a:t>voor opbrengsten en kosten </a:t>
            </a:r>
            <a:r>
              <a:rPr lang="nl-NL" sz="1600" dirty="0" smtClean="0"/>
              <a:t>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53133" y="1268760"/>
            <a:ext cx="8290867" cy="41132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/>
              <a:t>Opbrengsten en kosten </a:t>
            </a:r>
          </a:p>
          <a:p>
            <a:pPr marL="0" indent="0" algn="ctr">
              <a:buNone/>
            </a:pPr>
            <a:r>
              <a:rPr lang="nl-NL" b="1" dirty="0"/>
              <a:t>zijn van invloed op het eigen </a:t>
            </a:r>
            <a:r>
              <a:rPr lang="nl-NL" b="1" dirty="0" smtClean="0"/>
              <a:t>vermogen:</a:t>
            </a:r>
            <a:endParaRPr lang="nl-NL" b="1" dirty="0"/>
          </a:p>
          <a:p>
            <a:pPr marL="0" indent="0">
              <a:buNone/>
            </a:pPr>
            <a:r>
              <a:rPr lang="nl-NL" b="1" dirty="0"/>
              <a:t>	</a:t>
            </a:r>
            <a:endParaRPr lang="nl-NL" b="1" dirty="0" smtClean="0"/>
          </a:p>
          <a:p>
            <a:pPr marL="0" indent="0">
              <a:buNone/>
            </a:pPr>
            <a:r>
              <a:rPr lang="nl-NL" i="1" dirty="0" smtClean="0"/>
              <a:t>-  </a:t>
            </a:r>
            <a:r>
              <a:rPr lang="nl-NL" sz="2400" i="1" dirty="0" smtClean="0"/>
              <a:t>Door </a:t>
            </a:r>
            <a:r>
              <a:rPr lang="nl-NL" sz="2400" i="1" dirty="0"/>
              <a:t>opbrengsten neemt het eigen vermogen </a:t>
            </a:r>
            <a:r>
              <a:rPr lang="nl-NL" sz="2400" i="1" dirty="0"/>
              <a:t>t</a:t>
            </a:r>
            <a:r>
              <a:rPr lang="nl-NL" sz="2400" i="1" dirty="0" smtClean="0"/>
              <a:t>oe</a:t>
            </a:r>
            <a:endParaRPr lang="nl-NL" sz="2400" i="1" dirty="0"/>
          </a:p>
          <a:p>
            <a:pPr>
              <a:buFontTx/>
              <a:buChar char="-"/>
            </a:pPr>
            <a:r>
              <a:rPr lang="nl-NL" sz="2400" i="1" dirty="0" smtClean="0"/>
              <a:t>Door </a:t>
            </a:r>
            <a:r>
              <a:rPr lang="nl-NL" sz="2400" i="1" dirty="0"/>
              <a:t>kosten vermindert het eigen </a:t>
            </a:r>
            <a:r>
              <a:rPr lang="nl-NL" sz="2400" i="1" dirty="0" smtClean="0"/>
              <a:t>vermogen</a:t>
            </a:r>
          </a:p>
          <a:p>
            <a:pPr>
              <a:buFontTx/>
              <a:buChar char="-"/>
            </a:pPr>
            <a:endParaRPr lang="nl-NL" i="1" dirty="0"/>
          </a:p>
          <a:p>
            <a:pPr marL="0" indent="0" algn="ctr">
              <a:buNone/>
            </a:pPr>
            <a:r>
              <a:rPr lang="nl-NL" sz="1800" b="1" i="1" dirty="0" smtClean="0"/>
              <a:t>De grootboekrekeningen van opbrengsten en kosten </a:t>
            </a:r>
          </a:p>
          <a:p>
            <a:pPr marL="0" indent="0" algn="ctr">
              <a:buNone/>
            </a:pPr>
            <a:r>
              <a:rPr lang="nl-NL" sz="1800" b="1" i="1" dirty="0" smtClean="0"/>
              <a:t>noemen we </a:t>
            </a:r>
          </a:p>
          <a:p>
            <a:pPr marL="0" indent="0" algn="ctr">
              <a:buNone/>
            </a:pPr>
            <a:r>
              <a:rPr lang="nl-NL" sz="1800" b="1" i="1" u="sng" dirty="0" smtClean="0"/>
              <a:t>de hulprekeningen van het eigen vermogen</a:t>
            </a:r>
            <a:endParaRPr lang="nl-NL" sz="1800" b="1" i="1" u="sng" dirty="0"/>
          </a:p>
          <a:p>
            <a:pPr marL="0" indent="0">
              <a:buNone/>
            </a:pPr>
            <a:endParaRPr lang="nl-NL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458966"/>
            <a:ext cx="2613792" cy="136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42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Boekingsregels </a:t>
            </a:r>
            <a:br>
              <a:rPr lang="nl-NL" dirty="0"/>
            </a:br>
            <a:r>
              <a:rPr lang="nl-NL" dirty="0"/>
              <a:t>voor opbrengsten en kosten </a:t>
            </a:r>
            <a:r>
              <a:rPr lang="nl-NL" sz="1600" dirty="0" smtClean="0"/>
              <a:t>(3)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u="sng" dirty="0" smtClean="0"/>
              <a:t>Enkele voorbeelden van opbrengsten: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Per kas ontvangen op 28 nov. 2014 de opbrengst van de verkoop van 2 puppy’s: € 1.100,- </a:t>
            </a:r>
          </a:p>
          <a:p>
            <a:pPr marL="0" indent="0">
              <a:buNone/>
            </a:pPr>
            <a:r>
              <a:rPr lang="nl-NL" b="1" dirty="0"/>
              <a:t> </a:t>
            </a:r>
            <a:r>
              <a:rPr lang="nl-NL" b="1" dirty="0" smtClean="0"/>
              <a:t>  </a:t>
            </a:r>
            <a:r>
              <a:rPr lang="nl-NL" dirty="0" smtClean="0"/>
              <a:t>debet</a:t>
            </a:r>
            <a:r>
              <a:rPr lang="nl-NL" dirty="0"/>
              <a:t>			</a:t>
            </a:r>
            <a:r>
              <a:rPr lang="nl-NL" dirty="0" smtClean="0"/>
              <a:t>credit</a:t>
            </a:r>
            <a:endParaRPr lang="nl-NL" dirty="0"/>
          </a:p>
          <a:p>
            <a:pPr marL="0" indent="0" fontAlgn="t">
              <a:buNone/>
            </a:pPr>
            <a:endParaRPr lang="nl-NL" dirty="0"/>
          </a:p>
          <a:p>
            <a:pPr marL="0" indent="0">
              <a:buNone/>
            </a:pPr>
            <a:endParaRPr lang="nl-NL" b="1" dirty="0"/>
          </a:p>
          <a:p>
            <a:pPr marL="0" indent="0" algn="ctr">
              <a:buNone/>
            </a:pPr>
            <a:endParaRPr lang="nl-NL" sz="2400" b="1" i="1" dirty="0" smtClean="0"/>
          </a:p>
          <a:p>
            <a:pPr marL="0" indent="0" algn="ctr">
              <a:buNone/>
            </a:pPr>
            <a:r>
              <a:rPr lang="nl-NL" sz="2000" b="1" i="1" dirty="0" smtClean="0"/>
              <a:t>Dit </a:t>
            </a:r>
            <a:r>
              <a:rPr lang="nl-NL" sz="2000" b="1" i="1" dirty="0"/>
              <a:t>betekent meer bezitting van </a:t>
            </a:r>
            <a:r>
              <a:rPr lang="nl-NL" sz="2000" b="1" i="1" dirty="0" smtClean="0"/>
              <a:t>kasgeld </a:t>
            </a:r>
            <a:endParaRPr lang="nl-NL" sz="2000" b="1" i="1" dirty="0"/>
          </a:p>
          <a:p>
            <a:pPr marL="0" indent="0" algn="ctr">
              <a:buNone/>
            </a:pPr>
            <a:r>
              <a:rPr lang="nl-NL" sz="2000" b="1" i="1" dirty="0"/>
              <a:t>en meer </a:t>
            </a:r>
            <a:r>
              <a:rPr lang="nl-NL" sz="2000" b="1" i="1" dirty="0" smtClean="0"/>
              <a:t>eigen vermogen</a:t>
            </a:r>
            <a:r>
              <a:rPr lang="nl-NL" sz="2000" b="1" i="1" dirty="0"/>
              <a:t>	</a:t>
            </a:r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840977"/>
              </p:ext>
            </p:extLst>
          </p:nvPr>
        </p:nvGraphicFramePr>
        <p:xfrm>
          <a:off x="1403648" y="3933056"/>
          <a:ext cx="705678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352839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Kas       € 1.100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>
                          <a:solidFill>
                            <a:schemeClr val="tx1"/>
                          </a:solidFill>
                        </a:rPr>
                        <a:t>Opbrengst puppy’s € 1.100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65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Boekingsregels </a:t>
            </a:r>
            <a:br>
              <a:rPr lang="nl-NL" dirty="0"/>
            </a:br>
            <a:r>
              <a:rPr lang="nl-NL" dirty="0"/>
              <a:t>voor opbrengsten en kosten </a:t>
            </a:r>
            <a:r>
              <a:rPr lang="nl-NL" sz="1600" dirty="0" smtClean="0"/>
              <a:t>(4)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Verwerking op grootboekkaart ‘opbrengsten puppy’s’: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015343"/>
              </p:ext>
            </p:extLst>
          </p:nvPr>
        </p:nvGraphicFramePr>
        <p:xfrm>
          <a:off x="1619672" y="2844959"/>
          <a:ext cx="6089938" cy="2255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6898"/>
                <a:gridCol w="2633676"/>
                <a:gridCol w="1012908"/>
                <a:gridCol w="101330"/>
                <a:gridCol w="261989"/>
                <a:gridCol w="969818"/>
                <a:gridCol w="101330"/>
                <a:gridCol w="261989"/>
              </a:tblGrid>
              <a:tr h="0">
                <a:tc gridSpan="8"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6571615" algn="r"/>
                        </a:tabLst>
                      </a:pPr>
                      <a:r>
                        <a:rPr lang="nl-NL" sz="1900" spc="-20" dirty="0">
                          <a:effectLst/>
                        </a:rPr>
                        <a:t>Naam:       Opbrengst puppy’s                             	</a:t>
                      </a:r>
                      <a:r>
                        <a:rPr lang="nl-NL" sz="1900" spc="-20" dirty="0" err="1">
                          <a:effectLst/>
                        </a:rPr>
                        <a:t>Volgnr</a:t>
                      </a:r>
                      <a:r>
                        <a:rPr lang="nl-NL" sz="1900" spc="-20" dirty="0">
                          <a:effectLst/>
                        </a:rPr>
                        <a:t>.     1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394970" algn="l"/>
                          <a:tab pos="62230" algn="l"/>
                          <a:tab pos="519430" algn="l"/>
                          <a:tab pos="976630" algn="l"/>
                        </a:tabLst>
                      </a:pPr>
                      <a:r>
                        <a:rPr lang="nl-NL" sz="1500" spc="-15">
                          <a:effectLst/>
                        </a:rPr>
                        <a:t>da­tum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1220470" algn="l"/>
                          <a:tab pos="-763270" algn="l"/>
                          <a:tab pos="-306070" algn="l"/>
                          <a:tab pos="151130" algn="l"/>
                          <a:tab pos="608330" algn="l"/>
                          <a:tab pos="1065530" algn="l"/>
                          <a:tab pos="1522730" algn="l"/>
                          <a:tab pos="1979930" algn="l"/>
                          <a:tab pos="2437130" algn="l"/>
                          <a:tab pos="2894330" algn="l"/>
                          <a:tab pos="3351530" algn="l"/>
                          <a:tab pos="3808730" algn="l"/>
                        </a:tabLst>
                      </a:pPr>
                      <a:r>
                        <a:rPr lang="nl-NL" sz="1500" spc="-15">
                          <a:effectLst/>
                        </a:rPr>
                        <a:t>Omschrijving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 gridSpan="3"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739775" algn="ctr"/>
                        </a:tabLst>
                      </a:pPr>
                      <a:r>
                        <a:rPr lang="nl-NL" sz="1500" spc="-15">
                          <a:effectLst/>
                        </a:rPr>
                        <a:t>	debet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700405" algn="ctr"/>
                        </a:tabLst>
                      </a:pPr>
                      <a:r>
                        <a:rPr lang="nl-NL" sz="1500" spc="-15">
                          <a:effectLst/>
                        </a:rPr>
                        <a:t>	Credit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394970" algn="l"/>
                          <a:tab pos="62230" algn="l"/>
                          <a:tab pos="519430" algn="l"/>
                          <a:tab pos="976630" algn="l"/>
                        </a:tabLst>
                      </a:pPr>
                      <a:r>
                        <a:rPr lang="nl-NL" sz="1900" spc="-20">
                          <a:effectLst/>
                        </a:rPr>
                        <a:t>28/11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1220470" algn="l"/>
                          <a:tab pos="-763270" algn="l"/>
                          <a:tab pos="-306070" algn="l"/>
                          <a:tab pos="151130" algn="l"/>
                          <a:tab pos="608330" algn="l"/>
                          <a:tab pos="1065530" algn="l"/>
                          <a:tab pos="1522730" algn="l"/>
                          <a:tab pos="1979930" algn="l"/>
                          <a:tab pos="2437130" algn="l"/>
                          <a:tab pos="2894330" algn="l"/>
                          <a:tab pos="3351530" algn="l"/>
                          <a:tab pos="3808730" algn="l"/>
                        </a:tabLst>
                      </a:pPr>
                      <a:r>
                        <a:rPr lang="nl-NL" sz="1900" spc="-20">
                          <a:effectLst/>
                        </a:rPr>
                        <a:t>Verkoop puppy’s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566420" algn="r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769485" algn="l"/>
                          <a:tab pos="-4312285" algn="l"/>
                          <a:tab pos="-3855085" algn="l"/>
                          <a:tab pos="-3397885" algn="l"/>
                          <a:tab pos="-2940685" algn="l"/>
                          <a:tab pos="-2483485" algn="l"/>
                          <a:tab pos="-2026285" algn="l"/>
                          <a:tab pos="-1569085" algn="l"/>
                          <a:tab pos="-1111885" algn="l"/>
                          <a:tab pos="-654685" algn="l"/>
                          <a:tab pos="-197485" algn="l"/>
                          <a:tab pos="259715" algn="l"/>
                          <a:tab pos="716915" algn="l"/>
                          <a:tab pos="1174115" algn="l"/>
                          <a:tab pos="163131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334635" algn="l"/>
                          <a:tab pos="-4877435" algn="l"/>
                          <a:tab pos="-4420235" algn="l"/>
                          <a:tab pos="-3963035" algn="l"/>
                          <a:tab pos="-3505835" algn="l"/>
                          <a:tab pos="-3048635" algn="l"/>
                          <a:tab pos="-2591435" algn="l"/>
                          <a:tab pos="-2134235" algn="l"/>
                          <a:tab pos="-1677035" algn="l"/>
                          <a:tab pos="-1219835" algn="l"/>
                          <a:tab pos="-762635" algn="l"/>
                          <a:tab pos="-305435" algn="l"/>
                          <a:tab pos="151765" algn="l"/>
                          <a:tab pos="608965" algn="l"/>
                          <a:tab pos="106616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624195" algn="l"/>
                          <a:tab pos="-5166995" algn="l"/>
                          <a:tab pos="-4709795" algn="l"/>
                          <a:tab pos="-4252595" algn="l"/>
                          <a:tab pos="-3795395" algn="l"/>
                          <a:tab pos="-3338195" algn="l"/>
                          <a:tab pos="-2880995" algn="l"/>
                          <a:tab pos="-2423795" algn="l"/>
                          <a:tab pos="-1966595" algn="l"/>
                          <a:tab pos="-1509395" algn="l"/>
                          <a:tab pos="-1052195" algn="l"/>
                          <a:tab pos="-594995" algn="l"/>
                          <a:tab pos="-137795" algn="l"/>
                          <a:tab pos="319405" algn="l"/>
                          <a:tab pos="776605" algn="l"/>
                        </a:tabLst>
                      </a:pPr>
                      <a:r>
                        <a:rPr lang="nl-NL" sz="1900" spc="-20" dirty="0">
                          <a:effectLst/>
                        </a:rPr>
                        <a:t>  </a:t>
                      </a:r>
                      <a:r>
                        <a:rPr lang="nl-NL" sz="1900" spc="-20" dirty="0" smtClean="0">
                          <a:effectLst/>
                        </a:rPr>
                        <a:t> 1.100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394970" algn="l"/>
                          <a:tab pos="62230" algn="l"/>
                          <a:tab pos="519430" algn="l"/>
                          <a:tab pos="976630" algn="l"/>
                        </a:tabLst>
                      </a:pPr>
                      <a:r>
                        <a:rPr lang="nl-NL" sz="1900" spc="-2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1220470" algn="l"/>
                          <a:tab pos="-763270" algn="l"/>
                          <a:tab pos="-306070" algn="l"/>
                          <a:tab pos="151130" algn="l"/>
                          <a:tab pos="608330" algn="l"/>
                          <a:tab pos="1065530" algn="l"/>
                          <a:tab pos="1522730" algn="l"/>
                          <a:tab pos="1979930" algn="l"/>
                          <a:tab pos="2437130" algn="l"/>
                          <a:tab pos="2894330" algn="l"/>
                          <a:tab pos="3351530" algn="l"/>
                          <a:tab pos="380873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131310" algn="l"/>
                          <a:tab pos="-3674110" algn="l"/>
                          <a:tab pos="-3216910" algn="l"/>
                          <a:tab pos="-2759710" algn="l"/>
                          <a:tab pos="-2302510" algn="l"/>
                          <a:tab pos="-1845310" algn="l"/>
                          <a:tab pos="-1388110" algn="l"/>
                          <a:tab pos="-930910" algn="l"/>
                          <a:tab pos="-473710" algn="l"/>
                          <a:tab pos="-16510" algn="l"/>
                          <a:tab pos="440690" algn="l"/>
                          <a:tab pos="897890" algn="l"/>
                          <a:tab pos="1355090" algn="l"/>
                          <a:tab pos="1812290" algn="l"/>
                          <a:tab pos="226949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769485" algn="l"/>
                          <a:tab pos="-4312285" algn="l"/>
                          <a:tab pos="-3855085" algn="l"/>
                          <a:tab pos="-3397885" algn="l"/>
                          <a:tab pos="-2940685" algn="l"/>
                          <a:tab pos="-2483485" algn="l"/>
                          <a:tab pos="-2026285" algn="l"/>
                          <a:tab pos="-1569085" algn="l"/>
                          <a:tab pos="-1111885" algn="l"/>
                          <a:tab pos="-654685" algn="l"/>
                          <a:tab pos="-197485" algn="l"/>
                          <a:tab pos="259715" algn="l"/>
                          <a:tab pos="716915" algn="l"/>
                          <a:tab pos="1174115" algn="l"/>
                          <a:tab pos="163131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334635" algn="l"/>
                          <a:tab pos="-4877435" algn="l"/>
                          <a:tab pos="-4420235" algn="l"/>
                          <a:tab pos="-3963035" algn="l"/>
                          <a:tab pos="-3505835" algn="l"/>
                          <a:tab pos="-3048635" algn="l"/>
                          <a:tab pos="-2591435" algn="l"/>
                          <a:tab pos="-2134235" algn="l"/>
                          <a:tab pos="-1677035" algn="l"/>
                          <a:tab pos="-1219835" algn="l"/>
                          <a:tab pos="-762635" algn="l"/>
                          <a:tab pos="-305435" algn="l"/>
                          <a:tab pos="151765" algn="l"/>
                          <a:tab pos="608965" algn="l"/>
                          <a:tab pos="106616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624195" algn="l"/>
                          <a:tab pos="-5166995" algn="l"/>
                          <a:tab pos="-4709795" algn="l"/>
                          <a:tab pos="-4252595" algn="l"/>
                          <a:tab pos="-3795395" algn="l"/>
                          <a:tab pos="-3338195" algn="l"/>
                          <a:tab pos="-2880995" algn="l"/>
                          <a:tab pos="-2423795" algn="l"/>
                          <a:tab pos="-1966595" algn="l"/>
                          <a:tab pos="-1509395" algn="l"/>
                          <a:tab pos="-1052195" algn="l"/>
                          <a:tab pos="-594995" algn="l"/>
                          <a:tab pos="-137795" algn="l"/>
                          <a:tab pos="319405" algn="l"/>
                          <a:tab pos="77660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394970" algn="l"/>
                          <a:tab pos="62230" algn="l"/>
                          <a:tab pos="519430" algn="l"/>
                          <a:tab pos="97663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1220470" algn="l"/>
                          <a:tab pos="-763270" algn="l"/>
                          <a:tab pos="-306070" algn="l"/>
                          <a:tab pos="151130" algn="l"/>
                          <a:tab pos="608330" algn="l"/>
                          <a:tab pos="1065530" algn="l"/>
                          <a:tab pos="1522730" algn="l"/>
                          <a:tab pos="1979930" algn="l"/>
                          <a:tab pos="2437130" algn="l"/>
                          <a:tab pos="2894330" algn="l"/>
                          <a:tab pos="3351530" algn="l"/>
                          <a:tab pos="380873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131310" algn="l"/>
                          <a:tab pos="-3674110" algn="l"/>
                          <a:tab pos="-3216910" algn="l"/>
                          <a:tab pos="-2759710" algn="l"/>
                          <a:tab pos="-2302510" algn="l"/>
                          <a:tab pos="-1845310" algn="l"/>
                          <a:tab pos="-1388110" algn="l"/>
                          <a:tab pos="-930910" algn="l"/>
                          <a:tab pos="-473710" algn="l"/>
                          <a:tab pos="-16510" algn="l"/>
                          <a:tab pos="440690" algn="l"/>
                          <a:tab pos="897890" algn="l"/>
                          <a:tab pos="1355090" algn="l"/>
                          <a:tab pos="1812290" algn="l"/>
                          <a:tab pos="226949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769485" algn="l"/>
                          <a:tab pos="-4312285" algn="l"/>
                          <a:tab pos="-3855085" algn="l"/>
                          <a:tab pos="-3397885" algn="l"/>
                          <a:tab pos="-2940685" algn="l"/>
                          <a:tab pos="-2483485" algn="l"/>
                          <a:tab pos="-2026285" algn="l"/>
                          <a:tab pos="-1569085" algn="l"/>
                          <a:tab pos="-1111885" algn="l"/>
                          <a:tab pos="-654685" algn="l"/>
                          <a:tab pos="-197485" algn="l"/>
                          <a:tab pos="259715" algn="l"/>
                          <a:tab pos="716915" algn="l"/>
                          <a:tab pos="1174115" algn="l"/>
                          <a:tab pos="163131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334635" algn="l"/>
                          <a:tab pos="-4877435" algn="l"/>
                          <a:tab pos="-4420235" algn="l"/>
                          <a:tab pos="-3963035" algn="l"/>
                          <a:tab pos="-3505835" algn="l"/>
                          <a:tab pos="-3048635" algn="l"/>
                          <a:tab pos="-2591435" algn="l"/>
                          <a:tab pos="-2134235" algn="l"/>
                          <a:tab pos="-1677035" algn="l"/>
                          <a:tab pos="-1219835" algn="l"/>
                          <a:tab pos="-762635" algn="l"/>
                          <a:tab pos="-305435" algn="l"/>
                          <a:tab pos="151765" algn="l"/>
                          <a:tab pos="608965" algn="l"/>
                          <a:tab pos="106616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624195" algn="l"/>
                          <a:tab pos="-5166995" algn="l"/>
                          <a:tab pos="-4709795" algn="l"/>
                          <a:tab pos="-4252595" algn="l"/>
                          <a:tab pos="-3795395" algn="l"/>
                          <a:tab pos="-3338195" algn="l"/>
                          <a:tab pos="-2880995" algn="l"/>
                          <a:tab pos="-2423795" algn="l"/>
                          <a:tab pos="-1966595" algn="l"/>
                          <a:tab pos="-1509395" algn="l"/>
                          <a:tab pos="-1052195" algn="l"/>
                          <a:tab pos="-594995" algn="l"/>
                          <a:tab pos="-137795" algn="l"/>
                          <a:tab pos="319405" algn="l"/>
                          <a:tab pos="77660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394970" algn="l"/>
                          <a:tab pos="62230" algn="l"/>
                          <a:tab pos="519430" algn="l"/>
                          <a:tab pos="97663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1220470" algn="l"/>
                          <a:tab pos="-763270" algn="l"/>
                          <a:tab pos="-306070" algn="l"/>
                          <a:tab pos="151130" algn="l"/>
                          <a:tab pos="608330" algn="l"/>
                          <a:tab pos="1065530" algn="l"/>
                          <a:tab pos="1522730" algn="l"/>
                          <a:tab pos="1979930" algn="l"/>
                          <a:tab pos="2437130" algn="l"/>
                          <a:tab pos="2894330" algn="l"/>
                          <a:tab pos="3351530" algn="l"/>
                          <a:tab pos="380873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131310" algn="l"/>
                          <a:tab pos="-3674110" algn="l"/>
                          <a:tab pos="-3216910" algn="l"/>
                          <a:tab pos="-2759710" algn="l"/>
                          <a:tab pos="-2302510" algn="l"/>
                          <a:tab pos="-1845310" algn="l"/>
                          <a:tab pos="-1388110" algn="l"/>
                          <a:tab pos="-930910" algn="l"/>
                          <a:tab pos="-473710" algn="l"/>
                          <a:tab pos="-16510" algn="l"/>
                          <a:tab pos="440690" algn="l"/>
                          <a:tab pos="897890" algn="l"/>
                          <a:tab pos="1355090" algn="l"/>
                          <a:tab pos="1812290" algn="l"/>
                          <a:tab pos="226949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769485" algn="l"/>
                          <a:tab pos="-4312285" algn="l"/>
                          <a:tab pos="-3855085" algn="l"/>
                          <a:tab pos="-3397885" algn="l"/>
                          <a:tab pos="-2940685" algn="l"/>
                          <a:tab pos="-2483485" algn="l"/>
                          <a:tab pos="-2026285" algn="l"/>
                          <a:tab pos="-1569085" algn="l"/>
                          <a:tab pos="-1111885" algn="l"/>
                          <a:tab pos="-654685" algn="l"/>
                          <a:tab pos="-197485" algn="l"/>
                          <a:tab pos="259715" algn="l"/>
                          <a:tab pos="716915" algn="l"/>
                          <a:tab pos="1174115" algn="l"/>
                          <a:tab pos="163131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334635" algn="l"/>
                          <a:tab pos="-4877435" algn="l"/>
                          <a:tab pos="-4420235" algn="l"/>
                          <a:tab pos="-3963035" algn="l"/>
                          <a:tab pos="-3505835" algn="l"/>
                          <a:tab pos="-3048635" algn="l"/>
                          <a:tab pos="-2591435" algn="l"/>
                          <a:tab pos="-2134235" algn="l"/>
                          <a:tab pos="-1677035" algn="l"/>
                          <a:tab pos="-1219835" algn="l"/>
                          <a:tab pos="-762635" algn="l"/>
                          <a:tab pos="-305435" algn="l"/>
                          <a:tab pos="151765" algn="l"/>
                          <a:tab pos="608965" algn="l"/>
                          <a:tab pos="106616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624195" algn="l"/>
                          <a:tab pos="-5166995" algn="l"/>
                          <a:tab pos="-4709795" algn="l"/>
                          <a:tab pos="-4252595" algn="l"/>
                          <a:tab pos="-3795395" algn="l"/>
                          <a:tab pos="-3338195" algn="l"/>
                          <a:tab pos="-2880995" algn="l"/>
                          <a:tab pos="-2423795" algn="l"/>
                          <a:tab pos="-1966595" algn="l"/>
                          <a:tab pos="-1509395" algn="l"/>
                          <a:tab pos="-1052195" algn="l"/>
                          <a:tab pos="-594995" algn="l"/>
                          <a:tab pos="-137795" algn="l"/>
                          <a:tab pos="319405" algn="l"/>
                          <a:tab pos="77660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394970" algn="l"/>
                          <a:tab pos="62230" algn="l"/>
                          <a:tab pos="519430" algn="l"/>
                          <a:tab pos="97663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1220470" algn="l"/>
                          <a:tab pos="-763270" algn="l"/>
                          <a:tab pos="-306070" algn="l"/>
                          <a:tab pos="151130" algn="l"/>
                          <a:tab pos="608330" algn="l"/>
                          <a:tab pos="1065530" algn="l"/>
                          <a:tab pos="1522730" algn="l"/>
                          <a:tab pos="1979930" algn="l"/>
                          <a:tab pos="2437130" algn="l"/>
                          <a:tab pos="2894330" algn="l"/>
                          <a:tab pos="3351530" algn="l"/>
                          <a:tab pos="380873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131310" algn="l"/>
                          <a:tab pos="-3674110" algn="l"/>
                          <a:tab pos="-3216910" algn="l"/>
                          <a:tab pos="-2759710" algn="l"/>
                          <a:tab pos="-2302510" algn="l"/>
                          <a:tab pos="-1845310" algn="l"/>
                          <a:tab pos="-1388110" algn="l"/>
                          <a:tab pos="-930910" algn="l"/>
                          <a:tab pos="-473710" algn="l"/>
                          <a:tab pos="-16510" algn="l"/>
                          <a:tab pos="440690" algn="l"/>
                          <a:tab pos="897890" algn="l"/>
                          <a:tab pos="1355090" algn="l"/>
                          <a:tab pos="1812290" algn="l"/>
                          <a:tab pos="226949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769485" algn="l"/>
                          <a:tab pos="-4312285" algn="l"/>
                          <a:tab pos="-3855085" algn="l"/>
                          <a:tab pos="-3397885" algn="l"/>
                          <a:tab pos="-2940685" algn="l"/>
                          <a:tab pos="-2483485" algn="l"/>
                          <a:tab pos="-2026285" algn="l"/>
                          <a:tab pos="-1569085" algn="l"/>
                          <a:tab pos="-1111885" algn="l"/>
                          <a:tab pos="-654685" algn="l"/>
                          <a:tab pos="-197485" algn="l"/>
                          <a:tab pos="259715" algn="l"/>
                          <a:tab pos="716915" algn="l"/>
                          <a:tab pos="1174115" algn="l"/>
                          <a:tab pos="163131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334635" algn="l"/>
                          <a:tab pos="-4877435" algn="l"/>
                          <a:tab pos="-4420235" algn="l"/>
                          <a:tab pos="-3963035" algn="l"/>
                          <a:tab pos="-3505835" algn="l"/>
                          <a:tab pos="-3048635" algn="l"/>
                          <a:tab pos="-2591435" algn="l"/>
                          <a:tab pos="-2134235" algn="l"/>
                          <a:tab pos="-1677035" algn="l"/>
                          <a:tab pos="-1219835" algn="l"/>
                          <a:tab pos="-762635" algn="l"/>
                          <a:tab pos="-305435" algn="l"/>
                          <a:tab pos="151765" algn="l"/>
                          <a:tab pos="608965" algn="l"/>
                          <a:tab pos="106616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624195" algn="l"/>
                          <a:tab pos="-5166995" algn="l"/>
                          <a:tab pos="-4709795" algn="l"/>
                          <a:tab pos="-4252595" algn="l"/>
                          <a:tab pos="-3795395" algn="l"/>
                          <a:tab pos="-3338195" algn="l"/>
                          <a:tab pos="-2880995" algn="l"/>
                          <a:tab pos="-2423795" algn="l"/>
                          <a:tab pos="-1966595" algn="l"/>
                          <a:tab pos="-1509395" algn="l"/>
                          <a:tab pos="-1052195" algn="l"/>
                          <a:tab pos="-594995" algn="l"/>
                          <a:tab pos="-137795" algn="l"/>
                          <a:tab pos="319405" algn="l"/>
                          <a:tab pos="77660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394970" algn="l"/>
                          <a:tab pos="62230" algn="l"/>
                          <a:tab pos="519430" algn="l"/>
                          <a:tab pos="97663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1220470" algn="l"/>
                          <a:tab pos="-763270" algn="l"/>
                          <a:tab pos="-306070" algn="l"/>
                          <a:tab pos="151130" algn="l"/>
                          <a:tab pos="608330" algn="l"/>
                          <a:tab pos="1065530" algn="l"/>
                          <a:tab pos="1522730" algn="l"/>
                          <a:tab pos="1979930" algn="l"/>
                          <a:tab pos="2437130" algn="l"/>
                          <a:tab pos="2894330" algn="l"/>
                          <a:tab pos="3351530" algn="l"/>
                          <a:tab pos="380873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131310" algn="l"/>
                          <a:tab pos="-3674110" algn="l"/>
                          <a:tab pos="-3216910" algn="l"/>
                          <a:tab pos="-2759710" algn="l"/>
                          <a:tab pos="-2302510" algn="l"/>
                          <a:tab pos="-1845310" algn="l"/>
                          <a:tab pos="-1388110" algn="l"/>
                          <a:tab pos="-930910" algn="l"/>
                          <a:tab pos="-473710" algn="l"/>
                          <a:tab pos="-16510" algn="l"/>
                          <a:tab pos="440690" algn="l"/>
                          <a:tab pos="897890" algn="l"/>
                          <a:tab pos="1355090" algn="l"/>
                          <a:tab pos="1812290" algn="l"/>
                          <a:tab pos="2269490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4769485" algn="l"/>
                          <a:tab pos="-4312285" algn="l"/>
                          <a:tab pos="-3855085" algn="l"/>
                          <a:tab pos="-3397885" algn="l"/>
                          <a:tab pos="-2940685" algn="l"/>
                          <a:tab pos="-2483485" algn="l"/>
                          <a:tab pos="-2026285" algn="l"/>
                          <a:tab pos="-1569085" algn="l"/>
                          <a:tab pos="-1111885" algn="l"/>
                          <a:tab pos="-654685" algn="l"/>
                          <a:tab pos="-197485" algn="l"/>
                          <a:tab pos="259715" algn="l"/>
                          <a:tab pos="716915" algn="l"/>
                          <a:tab pos="1174115" algn="l"/>
                          <a:tab pos="163131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334635" algn="l"/>
                          <a:tab pos="-4877435" algn="l"/>
                          <a:tab pos="-4420235" algn="l"/>
                          <a:tab pos="-3963035" algn="l"/>
                          <a:tab pos="-3505835" algn="l"/>
                          <a:tab pos="-3048635" algn="l"/>
                          <a:tab pos="-2591435" algn="l"/>
                          <a:tab pos="-2134235" algn="l"/>
                          <a:tab pos="-1677035" algn="l"/>
                          <a:tab pos="-1219835" algn="l"/>
                          <a:tab pos="-762635" algn="l"/>
                          <a:tab pos="-305435" algn="l"/>
                          <a:tab pos="151765" algn="l"/>
                          <a:tab pos="608965" algn="l"/>
                          <a:tab pos="106616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5624195" algn="l"/>
                          <a:tab pos="-5166995" algn="l"/>
                          <a:tab pos="-4709795" algn="l"/>
                          <a:tab pos="-4252595" algn="l"/>
                          <a:tab pos="-3795395" algn="l"/>
                          <a:tab pos="-3338195" algn="l"/>
                          <a:tab pos="-2880995" algn="l"/>
                          <a:tab pos="-2423795" algn="l"/>
                          <a:tab pos="-1966595" algn="l"/>
                          <a:tab pos="-1509395" algn="l"/>
                          <a:tab pos="-1052195" algn="l"/>
                          <a:tab pos="-594995" algn="l"/>
                          <a:tab pos="-137795" algn="l"/>
                          <a:tab pos="319405" algn="l"/>
                          <a:tab pos="77660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0"/>
                        </a:spcBef>
                        <a:spcAft>
                          <a:spcPts val="270"/>
                        </a:spcAft>
                        <a:tabLst>
                          <a:tab pos="-6189345" algn="l"/>
                          <a:tab pos="-5732145" algn="l"/>
                          <a:tab pos="-5274945" algn="l"/>
                          <a:tab pos="-4817745" algn="l"/>
                          <a:tab pos="-4360545" algn="l"/>
                          <a:tab pos="-3903345" algn="l"/>
                          <a:tab pos="-3446145" algn="l"/>
                          <a:tab pos="-2988945" algn="l"/>
                          <a:tab pos="-2531745" algn="l"/>
                          <a:tab pos="-2074545" algn="l"/>
                          <a:tab pos="-1617345" algn="l"/>
                          <a:tab pos="-1160145" algn="l"/>
                          <a:tab pos="-702945" algn="l"/>
                          <a:tab pos="-245745" algn="l"/>
                          <a:tab pos="211455" algn="l"/>
                        </a:tabLst>
                      </a:pPr>
                      <a:r>
                        <a:rPr lang="nl-NL" sz="1900" spc="-2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39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Boekingsregels </a:t>
            </a:r>
            <a:br>
              <a:rPr lang="nl-NL" dirty="0"/>
            </a:br>
            <a:r>
              <a:rPr lang="nl-NL" dirty="0"/>
              <a:t>voor opbrengsten en kosten </a:t>
            </a:r>
            <a:r>
              <a:rPr lang="nl-NL" sz="1600" dirty="0" smtClean="0"/>
              <a:t>(5)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Per </a:t>
            </a:r>
            <a:r>
              <a:rPr lang="nl-NL" dirty="0" smtClean="0"/>
              <a:t>bank </a:t>
            </a:r>
            <a:r>
              <a:rPr lang="nl-NL" dirty="0"/>
              <a:t>ontvangen </a:t>
            </a:r>
            <a:r>
              <a:rPr lang="nl-NL" dirty="0" smtClean="0"/>
              <a:t>d.d. 30/11/2014 de </a:t>
            </a:r>
            <a:r>
              <a:rPr lang="nl-NL" dirty="0"/>
              <a:t>opbrengst van de </a:t>
            </a:r>
            <a:r>
              <a:rPr lang="nl-NL" dirty="0" smtClean="0"/>
              <a:t>organisatie van een </a:t>
            </a:r>
            <a:r>
              <a:rPr lang="nl-NL" dirty="0" err="1" smtClean="0"/>
              <a:t>outdooractiviteit</a:t>
            </a:r>
            <a:r>
              <a:rPr lang="nl-NL" dirty="0" smtClean="0"/>
              <a:t>: </a:t>
            </a:r>
            <a:r>
              <a:rPr lang="nl-NL" dirty="0"/>
              <a:t>€ </a:t>
            </a:r>
            <a:r>
              <a:rPr lang="nl-NL" dirty="0" smtClean="0"/>
              <a:t>2.400,-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	</a:t>
            </a:r>
            <a:r>
              <a:rPr lang="nl-NL" b="1" dirty="0" smtClean="0"/>
              <a:t>   </a:t>
            </a:r>
            <a:r>
              <a:rPr lang="nl-NL" dirty="0" smtClean="0"/>
              <a:t>debet</a:t>
            </a:r>
            <a:r>
              <a:rPr lang="nl-NL" dirty="0"/>
              <a:t>				credit</a:t>
            </a:r>
          </a:p>
          <a:p>
            <a:pPr marL="0" indent="0" fontAlgn="t">
              <a:buNone/>
            </a:pPr>
            <a:endParaRPr lang="nl-NL" dirty="0"/>
          </a:p>
          <a:p>
            <a:pPr marL="0" indent="0">
              <a:buNone/>
            </a:pPr>
            <a:endParaRPr lang="nl-NL" b="1" dirty="0"/>
          </a:p>
          <a:p>
            <a:pPr marL="0" indent="0" algn="ctr">
              <a:buNone/>
            </a:pPr>
            <a:endParaRPr lang="nl-NL" sz="2400" b="1" i="1" dirty="0"/>
          </a:p>
          <a:p>
            <a:pPr marL="0" indent="0" algn="ctr">
              <a:buNone/>
            </a:pPr>
            <a:endParaRPr lang="nl-NL" sz="2000" b="1" i="1" dirty="0" smtClean="0"/>
          </a:p>
          <a:p>
            <a:pPr marL="0" indent="0" algn="ctr">
              <a:buNone/>
            </a:pPr>
            <a:r>
              <a:rPr lang="nl-NL" sz="2000" b="1" i="1" dirty="0" smtClean="0"/>
              <a:t>Dit </a:t>
            </a:r>
            <a:r>
              <a:rPr lang="nl-NL" sz="2000" b="1" i="1" dirty="0"/>
              <a:t>betekent meer bezitting van </a:t>
            </a:r>
            <a:r>
              <a:rPr lang="nl-NL" sz="2000" b="1" i="1" dirty="0" smtClean="0"/>
              <a:t>bankgeld </a:t>
            </a:r>
            <a:endParaRPr lang="nl-NL" sz="2000" b="1" i="1" dirty="0"/>
          </a:p>
          <a:p>
            <a:pPr marL="0" indent="0" algn="ctr">
              <a:buNone/>
            </a:pPr>
            <a:r>
              <a:rPr lang="nl-NL" sz="2000" b="1" i="1" dirty="0"/>
              <a:t>en meer eigen vermogen	</a:t>
            </a:r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618146"/>
              </p:ext>
            </p:extLst>
          </p:nvPr>
        </p:nvGraphicFramePr>
        <p:xfrm>
          <a:off x="827584" y="3501008"/>
          <a:ext cx="74168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/>
                <a:gridCol w="370841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 smtClean="0">
                          <a:solidFill>
                            <a:schemeClr val="tx1"/>
                          </a:solidFill>
                        </a:rPr>
                        <a:t>Bank   €  2.400</a:t>
                      </a:r>
                      <a:endParaRPr lang="nl-NL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>
                          <a:solidFill>
                            <a:schemeClr val="tx1"/>
                          </a:solidFill>
                        </a:rPr>
                        <a:t>Opbrengst</a:t>
                      </a:r>
                      <a:r>
                        <a:rPr lang="nl-N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600" b="1" baseline="0" dirty="0" err="1" smtClean="0">
                          <a:solidFill>
                            <a:schemeClr val="tx1"/>
                          </a:solidFill>
                        </a:rPr>
                        <a:t>outdooract</a:t>
                      </a:r>
                      <a:r>
                        <a:rPr lang="nl-NL" sz="1600" b="1" baseline="0" dirty="0" smtClean="0">
                          <a:solidFill>
                            <a:schemeClr val="tx1"/>
                          </a:solidFill>
                        </a:rPr>
                        <a:t>. € 2.400</a:t>
                      </a:r>
                      <a:endParaRPr lang="nl-NL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82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Boekingsregels </a:t>
            </a:r>
            <a:br>
              <a:rPr lang="nl-NL" dirty="0"/>
            </a:br>
            <a:r>
              <a:rPr lang="nl-NL" dirty="0"/>
              <a:t>voor opbrengsten en kosten </a:t>
            </a:r>
            <a:r>
              <a:rPr lang="nl-NL" sz="1600" dirty="0" smtClean="0"/>
              <a:t>(6)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Verwerking op de grootboekkaart ‘opbrengst outdoor-activiteiten’ :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40968"/>
            <a:ext cx="6635486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923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a powerpoint DGC">
  <a:themeElements>
    <a:clrScheme name="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GC3_ontwerpsjablonen[1].def">
  <a:themeElements>
    <a:clrScheme name="3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GC3_ontwerpsjablonen[1].def">
  <a:themeElements>
    <a:clrScheme name="4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GC3_ontwerpsjablonen[1].def">
  <a:themeElements>
    <a:clrScheme name="5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GC3_ontwerpsjablonen[1].def">
  <a:themeElements>
    <a:clrScheme name="6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Algemene powerpoint Helicon 2015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powerpoint DGC</Template>
  <TotalTime>2551</TotalTime>
  <Words>318</Words>
  <Application>Microsoft Office PowerPoint</Application>
  <PresentationFormat>Diavoorstelling (4:3)</PresentationFormat>
  <Paragraphs>224</Paragraphs>
  <Slides>17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6</vt:i4>
      </vt:variant>
      <vt:variant>
        <vt:lpstr>Diatitels</vt:lpstr>
      </vt:variant>
      <vt:variant>
        <vt:i4>17</vt:i4>
      </vt:variant>
    </vt:vector>
  </HeadingPairs>
  <TitlesOfParts>
    <vt:vector size="27" baseType="lpstr">
      <vt:lpstr>Arial</vt:lpstr>
      <vt:lpstr>Calibri</vt:lpstr>
      <vt:lpstr>Times New Roman</vt:lpstr>
      <vt:lpstr>Verdana</vt:lpstr>
      <vt:lpstr>Thema powerpoint DGC</vt:lpstr>
      <vt:lpstr>3_GC3_ontwerpsjablonen[1].def</vt:lpstr>
      <vt:lpstr>4_GC3_ontwerpsjablonen[1].def</vt:lpstr>
      <vt:lpstr>5_GC3_ontwerpsjablonen[1].def</vt:lpstr>
      <vt:lpstr>6_GC3_ontwerpsjablonen[1].def</vt:lpstr>
      <vt:lpstr>Algemene powerpoint Helicon 2015</vt:lpstr>
      <vt:lpstr>Bedrijfs-administratie  les 3: hoofdstuk 2.4</vt:lpstr>
      <vt:lpstr>Boekingsregels voor bezit en schuld (1)</vt:lpstr>
      <vt:lpstr>Boekingsregels voor bezit en schuld (2)</vt:lpstr>
      <vt:lpstr>Boekingsregels  voor opbrengsten en kosten (1)</vt:lpstr>
      <vt:lpstr>Boekingsregels  voor opbrengsten en kosten (2)</vt:lpstr>
      <vt:lpstr>Boekingsregels  voor opbrengsten en kosten (3)</vt:lpstr>
      <vt:lpstr>Boekingsregels  voor opbrengsten en kosten (4)</vt:lpstr>
      <vt:lpstr>Boekingsregels  voor opbrengsten en kosten (5)</vt:lpstr>
      <vt:lpstr>Boekingsregels  voor opbrengsten en kosten (6)</vt:lpstr>
      <vt:lpstr>Boekingsregels  voor opbrengsten en kosten (7)</vt:lpstr>
      <vt:lpstr>Boekingsregels  voor opbrengsten en kosten (8)</vt:lpstr>
      <vt:lpstr>Boekingsregels  voor opbrengsten en kosten (9)</vt:lpstr>
      <vt:lpstr>Boekingsregels  voor opbrengsten en kosten (10)</vt:lpstr>
      <vt:lpstr>Boekingsregels  voor opbrengsten en kosten (11)</vt:lpstr>
      <vt:lpstr>Boekingsregels  voor opbrengsten en kosten (12)</vt:lpstr>
      <vt:lpstr>Boekingsregels  voor opbrengsten en kosten (13)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Gemeente</dc:title>
  <dc:creator>Amber Ancion</dc:creator>
  <cp:lastModifiedBy>Jo van den Broek</cp:lastModifiedBy>
  <cp:revision>176</cp:revision>
  <dcterms:created xsi:type="dcterms:W3CDTF">2014-01-10T10:15:35Z</dcterms:created>
  <dcterms:modified xsi:type="dcterms:W3CDTF">2015-08-31T14:27:38Z</dcterms:modified>
</cp:coreProperties>
</file>